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25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2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aro Sonninen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8"/>
    <p:restoredTop sz="91401"/>
  </p:normalViewPr>
  <p:slideViewPr>
    <p:cSldViewPr snapToGrid="0">
      <p:cViewPr varScale="1">
        <p:scale>
          <a:sx n="96" d="100"/>
          <a:sy n="96" d="100"/>
        </p:scale>
        <p:origin x="48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4:59:19.940" idx="1">
    <p:pos x="6000" y="0"/>
    <p:text>Kuvat siirretään ja rajataan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5:01:28.262" idx="2">
    <p:pos x="6000" y="0"/>
    <p:text>en tiedä tuleeko kaikille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5:48:13.644" idx="3">
    <p:pos x="6000" y="0"/>
    <p:text>teksti ei valmis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5:47:58.902" idx="4">
    <p:pos x="6000" y="0"/>
    <p:text>teksti ei valmis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5:54:13.499" idx="5">
    <p:pos x="6000" y="0"/>
    <p:text>arduino uno ohje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5:55:25.070" idx="6">
    <p:pos x="6000" y="0"/>
    <p:text>en tiedä tästä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6:04:12.562" idx="7">
    <p:pos x="6000" y="0"/>
    <p:text>teksti ei valmis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6:04:00.997" idx="8">
    <p:pos x="6000" y="0"/>
    <p:text>lisäohjeita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295c832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295c832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295d2900b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295d2900b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295d2900b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e295d2900b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e295d2900b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e295d2900b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295d2900b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e295d2900b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e295d2900b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e295d2900b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295d2900b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e295d2900b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e336e80b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e336e80b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11c89865e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11c89865e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e295d2900b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e295d2900b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295d2900b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295d2900b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295d2900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e295d2900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e295d2900b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e295d2900b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e295d2900b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e295d2900b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e295d2900b_1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e295d2900b_1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e295d2900b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e295d2900b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e295d2900b_1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e295d2900b_1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e295d2900b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e295d2900b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e295d2900b_1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e295d2900b_1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295d2900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e295d2900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e295d290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e295d290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e295d2900b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e295d2900b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295d2900b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e295d2900b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295d2900b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e295d2900b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295d2900b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e295d2900b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e295d2900b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e295d2900b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rduino.cc/en/softwar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comments" Target="../comments/commen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comments" Target="../comments/commen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comments" Target="../comments/commen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comments" Target="../comments/commen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processing.org/download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5" Type="http://schemas.openxmlformats.org/officeDocument/2006/relationships/comments" Target="../comments/comment7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comments" Target="../comments/commen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omments" Target="../comments/commen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88323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/>
              <a:t>Mene osoitteeseen </a:t>
            </a:r>
            <a:r>
              <a:rPr lang="fi" u="sng" dirty="0">
                <a:solidFill>
                  <a:schemeClr val="hlink"/>
                </a:solidFill>
                <a:hlinkClick r:id="rId3"/>
              </a:rPr>
              <a:t>arduino.cc/en/software</a:t>
            </a:r>
            <a:r>
              <a:rPr lang="fi" dirty="0"/>
              <a:t> ja lataa arduinon asennusohjelma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*********** HUOM </a:t>
            </a:r>
            <a:r>
              <a:rPr lang="fi" dirty="0"/>
              <a:t>ASENNA OHJELMA </a:t>
            </a:r>
            <a:r>
              <a:rPr lang="fi"/>
              <a:t>MIELUMIN ENGLANNIKSI. ********</a:t>
            </a:r>
            <a:endParaRPr dirty="0"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21463"/>
          <a:stretch/>
        </p:blipFill>
        <p:spPr>
          <a:xfrm>
            <a:off x="0" y="-3"/>
            <a:ext cx="9144000" cy="38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5060100" y="3351300"/>
            <a:ext cx="15399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7" name="Google Shape;57;p13"/>
          <p:cNvCxnSpPr/>
          <p:nvPr/>
        </p:nvCxnSpPr>
        <p:spPr>
          <a:xfrm rot="10800000" flipH="1">
            <a:off x="5547975" y="3575875"/>
            <a:ext cx="99300" cy="8265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Valitse fontin kooksi 20 ja klikkaa korostetusta napista</a:t>
            </a:r>
            <a:endParaRPr/>
          </a:p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3">
            <a:alphaModFix/>
          </a:blip>
          <a:srcRect l="22476" t="17663" r="22674" b="12185"/>
          <a:stretch/>
        </p:blipFill>
        <p:spPr>
          <a:xfrm>
            <a:off x="1018000" y="79125"/>
            <a:ext cx="6202152" cy="425555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/>
          <p:nvPr/>
        </p:nvSpPr>
        <p:spPr>
          <a:xfrm>
            <a:off x="2753725" y="1429075"/>
            <a:ext cx="456300" cy="254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2"/>
          <p:cNvSpPr/>
          <p:nvPr/>
        </p:nvSpPr>
        <p:spPr>
          <a:xfrm>
            <a:off x="6450350" y="3003675"/>
            <a:ext cx="395400" cy="254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0" name="Google Shape;130;p22"/>
          <p:cNvCxnSpPr/>
          <p:nvPr/>
        </p:nvCxnSpPr>
        <p:spPr>
          <a:xfrm rot="10800000" flipH="1">
            <a:off x="2286000" y="1923200"/>
            <a:ext cx="600300" cy="2348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1" name="Google Shape;131;p22"/>
          <p:cNvCxnSpPr/>
          <p:nvPr/>
        </p:nvCxnSpPr>
        <p:spPr>
          <a:xfrm rot="10800000" flipH="1">
            <a:off x="3799550" y="3267175"/>
            <a:ext cx="2453100" cy="11613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body" idx="1"/>
          </p:nvPr>
        </p:nvSpPr>
        <p:spPr>
          <a:xfrm>
            <a:off x="0" y="3647688"/>
            <a:ext cx="9607826" cy="14958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http://arduino.esp8266.com/stable/package_esp8266com_index.json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http://</a:t>
            </a:r>
            <a:r>
              <a:rPr lang="en-GB" u="sng" dirty="0" err="1">
                <a:solidFill>
                  <a:schemeClr val="hlink"/>
                </a:solidFill>
              </a:rPr>
              <a:t>downloads.arduino.cc</a:t>
            </a:r>
            <a:r>
              <a:rPr lang="en-GB" u="sng" dirty="0">
                <a:solidFill>
                  <a:schemeClr val="hlink"/>
                </a:solidFill>
              </a:rPr>
              <a:t>/packages/</a:t>
            </a:r>
            <a:r>
              <a:rPr lang="en-GB" u="sng" dirty="0" err="1">
                <a:solidFill>
                  <a:schemeClr val="hlink"/>
                </a:solidFill>
              </a:rPr>
              <a:t>package_index.json</a:t>
            </a:r>
            <a:endParaRPr lang="en-GB" u="sng" dirty="0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https://</a:t>
            </a:r>
            <a:r>
              <a:rPr lang="en-GB" u="sng" dirty="0" err="1">
                <a:solidFill>
                  <a:schemeClr val="hlink"/>
                </a:solidFill>
              </a:rPr>
              <a:t>github.com</a:t>
            </a:r>
            <a:r>
              <a:rPr lang="en-GB" u="sng" dirty="0">
                <a:solidFill>
                  <a:schemeClr val="hlink"/>
                </a:solidFill>
              </a:rPr>
              <a:t>/</a:t>
            </a:r>
            <a:r>
              <a:rPr lang="en-GB" u="sng" dirty="0" err="1">
                <a:solidFill>
                  <a:schemeClr val="hlink"/>
                </a:solidFill>
              </a:rPr>
              <a:t>earlephilhower</a:t>
            </a:r>
            <a:r>
              <a:rPr lang="en-GB" u="sng" dirty="0">
                <a:solidFill>
                  <a:schemeClr val="hlink"/>
                </a:solidFill>
              </a:rPr>
              <a:t>/</a:t>
            </a:r>
            <a:r>
              <a:rPr lang="en-GB" u="sng" dirty="0" err="1">
                <a:solidFill>
                  <a:schemeClr val="hlink"/>
                </a:solidFill>
              </a:rPr>
              <a:t>arduino-pico</a:t>
            </a:r>
            <a:r>
              <a:rPr lang="en-GB" u="sng" dirty="0">
                <a:solidFill>
                  <a:schemeClr val="hlink"/>
                </a:solidFill>
              </a:rPr>
              <a:t>/releases/download/global/package_rp2040_index.json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https://</a:t>
            </a:r>
            <a:r>
              <a:rPr lang="en-GB" u="sng" dirty="0" err="1">
                <a:solidFill>
                  <a:schemeClr val="hlink"/>
                </a:solidFill>
              </a:rPr>
              <a:t>github.com</a:t>
            </a:r>
            <a:r>
              <a:rPr lang="en-GB" u="sng" dirty="0">
                <a:solidFill>
                  <a:schemeClr val="hlink"/>
                </a:solidFill>
              </a:rPr>
              <a:t>/stm32duino/</a:t>
            </a:r>
            <a:r>
              <a:rPr lang="en-GB" u="sng" dirty="0" err="1">
                <a:solidFill>
                  <a:schemeClr val="hlink"/>
                </a:solidFill>
              </a:rPr>
              <a:t>BoardManagerFiles</a:t>
            </a:r>
            <a:r>
              <a:rPr lang="en-GB" u="sng" dirty="0">
                <a:solidFill>
                  <a:schemeClr val="hlink"/>
                </a:solidFill>
              </a:rPr>
              <a:t>/raw/main/</a:t>
            </a:r>
            <a:r>
              <a:rPr lang="en-GB" u="sng" dirty="0" err="1">
                <a:solidFill>
                  <a:schemeClr val="hlink"/>
                </a:solidFill>
              </a:rPr>
              <a:t>package_stmicroelectronics_index.json</a:t>
            </a:r>
            <a:endParaRPr lang="en-GB" u="sng" dirty="0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https://</a:t>
            </a:r>
            <a:r>
              <a:rPr lang="en-GB" u="sng" dirty="0" err="1">
                <a:solidFill>
                  <a:schemeClr val="hlink"/>
                </a:solidFill>
              </a:rPr>
              <a:t>raw.githubusercontent.com</a:t>
            </a:r>
            <a:r>
              <a:rPr lang="en-GB" u="sng" dirty="0">
                <a:solidFill>
                  <a:schemeClr val="hlink"/>
                </a:solidFill>
              </a:rPr>
              <a:t>/</a:t>
            </a:r>
            <a:r>
              <a:rPr lang="en-GB" u="sng" dirty="0" err="1">
                <a:solidFill>
                  <a:schemeClr val="hlink"/>
                </a:solidFill>
              </a:rPr>
              <a:t>dbuezas</a:t>
            </a:r>
            <a:r>
              <a:rPr lang="en-GB" u="sng" dirty="0">
                <a:solidFill>
                  <a:schemeClr val="hlink"/>
                </a:solidFill>
              </a:rPr>
              <a:t>/lgt8fx/master/package_lgt8fx_index.json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https://</a:t>
            </a:r>
            <a:r>
              <a:rPr lang="en-GB" u="sng" dirty="0" err="1">
                <a:solidFill>
                  <a:schemeClr val="hlink"/>
                </a:solidFill>
              </a:rPr>
              <a:t>raw.githubusercontent.com</a:t>
            </a:r>
            <a:r>
              <a:rPr lang="en-GB" u="sng" dirty="0">
                <a:solidFill>
                  <a:schemeClr val="hlink"/>
                </a:solidFill>
              </a:rPr>
              <a:t>/</a:t>
            </a:r>
            <a:r>
              <a:rPr lang="en-GB" u="sng" dirty="0" err="1">
                <a:solidFill>
                  <a:schemeClr val="hlink"/>
                </a:solidFill>
              </a:rPr>
              <a:t>espressif</a:t>
            </a:r>
            <a:r>
              <a:rPr lang="en-GB" u="sng" dirty="0">
                <a:solidFill>
                  <a:schemeClr val="hlink"/>
                </a:solidFill>
              </a:rPr>
              <a:t>/arduino-esp32/</a:t>
            </a:r>
            <a:r>
              <a:rPr lang="en-GB" u="sng" dirty="0" err="1">
                <a:solidFill>
                  <a:schemeClr val="hlink"/>
                </a:solidFill>
              </a:rPr>
              <a:t>gh</a:t>
            </a:r>
            <a:r>
              <a:rPr lang="en-GB" u="sng">
                <a:solidFill>
                  <a:schemeClr val="hlink"/>
                </a:solidFill>
              </a:rPr>
              <a:t>-pages/package_esp32_index.json</a:t>
            </a:r>
            <a:endParaRPr dirty="0"/>
          </a:p>
        </p:txBody>
      </p:sp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325" y="-1257687"/>
            <a:ext cx="9144000" cy="4905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23"/>
          <p:cNvCxnSpPr/>
          <p:nvPr/>
        </p:nvCxnSpPr>
        <p:spPr>
          <a:xfrm rot="10800000" flipH="1">
            <a:off x="3477475" y="1830550"/>
            <a:ext cx="331500" cy="1999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9" name="Google Shape;139;p23"/>
          <p:cNvSpPr/>
          <p:nvPr/>
        </p:nvSpPr>
        <p:spPr>
          <a:xfrm>
            <a:off x="2882325" y="982675"/>
            <a:ext cx="3632100" cy="655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Avaa valikosta Tools &gt; Board &gt; Boards Manager</a:t>
            </a:r>
            <a:endParaRPr/>
          </a:p>
        </p:txBody>
      </p:sp>
      <p:pic>
        <p:nvPicPr>
          <p:cNvPr id="145" name="Google Shape;145;p24"/>
          <p:cNvPicPr preferRelativeResize="0"/>
          <p:nvPr/>
        </p:nvPicPr>
        <p:blipFill rotWithShape="1">
          <a:blip r:embed="rId3">
            <a:alphaModFix/>
          </a:blip>
          <a:srcRect r="54369" b="49934"/>
          <a:stretch/>
        </p:blipFill>
        <p:spPr>
          <a:xfrm>
            <a:off x="311700" y="0"/>
            <a:ext cx="7187779" cy="42305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/>
          <p:nvPr/>
        </p:nvSpPr>
        <p:spPr>
          <a:xfrm>
            <a:off x="1464550" y="231425"/>
            <a:ext cx="408900" cy="211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4"/>
          <p:cNvSpPr/>
          <p:nvPr/>
        </p:nvSpPr>
        <p:spPr>
          <a:xfrm>
            <a:off x="1464550" y="2161400"/>
            <a:ext cx="2900400" cy="259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4"/>
          <p:cNvSpPr/>
          <p:nvPr/>
        </p:nvSpPr>
        <p:spPr>
          <a:xfrm>
            <a:off x="4364950" y="2161400"/>
            <a:ext cx="2459400" cy="259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9" name="Google Shape;149;p24"/>
          <p:cNvCxnSpPr/>
          <p:nvPr/>
        </p:nvCxnSpPr>
        <p:spPr>
          <a:xfrm rot="10800000" flipH="1">
            <a:off x="4347575" y="2627875"/>
            <a:ext cx="1122000" cy="17484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Hae “esp” ja lataa esp32 ja esp8266</a:t>
            </a:r>
            <a:endParaRPr/>
          </a:p>
        </p:txBody>
      </p:sp>
      <p:pic>
        <p:nvPicPr>
          <p:cNvPr id="155" name="Google Shape;155;p25"/>
          <p:cNvPicPr preferRelativeResize="0"/>
          <p:nvPr/>
        </p:nvPicPr>
        <p:blipFill rotWithShape="1">
          <a:blip r:embed="rId3">
            <a:alphaModFix/>
          </a:blip>
          <a:srcRect r="77289" b="69612"/>
          <a:stretch/>
        </p:blipFill>
        <p:spPr>
          <a:xfrm>
            <a:off x="311700" y="598825"/>
            <a:ext cx="4260302" cy="3058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5"/>
          <p:cNvPicPr preferRelativeResize="0"/>
          <p:nvPr/>
        </p:nvPicPr>
        <p:blipFill rotWithShape="1">
          <a:blip r:embed="rId3">
            <a:alphaModFix/>
          </a:blip>
          <a:srcRect t="52132" r="77289"/>
          <a:stretch/>
        </p:blipFill>
        <p:spPr>
          <a:xfrm>
            <a:off x="4785875" y="276600"/>
            <a:ext cx="4059677" cy="459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/>
          <p:nvPr/>
        </p:nvSpPr>
        <p:spPr>
          <a:xfrm>
            <a:off x="1079600" y="1998125"/>
            <a:ext cx="2708100" cy="305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5"/>
          <p:cNvSpPr/>
          <p:nvPr/>
        </p:nvSpPr>
        <p:spPr>
          <a:xfrm>
            <a:off x="6386175" y="1738625"/>
            <a:ext cx="1090500" cy="350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5"/>
          <p:cNvSpPr/>
          <p:nvPr/>
        </p:nvSpPr>
        <p:spPr>
          <a:xfrm>
            <a:off x="6386175" y="3981850"/>
            <a:ext cx="1090500" cy="350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0" name="Google Shape;160;p25"/>
          <p:cNvCxnSpPr/>
          <p:nvPr/>
        </p:nvCxnSpPr>
        <p:spPr>
          <a:xfrm rot="10800000" flipH="1">
            <a:off x="1285350" y="2431750"/>
            <a:ext cx="951900" cy="19461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1" name="Google Shape;161;p25"/>
          <p:cNvCxnSpPr/>
          <p:nvPr/>
        </p:nvCxnSpPr>
        <p:spPr>
          <a:xfrm rot="10800000" flipH="1">
            <a:off x="2825175" y="2228500"/>
            <a:ext cx="3379200" cy="20745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2" name="Google Shape;162;p25"/>
          <p:cNvCxnSpPr/>
          <p:nvPr/>
        </p:nvCxnSpPr>
        <p:spPr>
          <a:xfrm rot="10800000" flipH="1">
            <a:off x="4193925" y="4142875"/>
            <a:ext cx="1989000" cy="3633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88E7BF-8886-9B90-C9D9-E3B78137D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/>
              <a:t>Lisätään stm 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3033B-253B-E335-3C70-B33432180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215888"/>
            <a:ext cx="34417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15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Avaa valikosta Tools &gt; Manage Libraries</a:t>
            </a:r>
            <a:endParaRPr/>
          </a:p>
        </p:txBody>
      </p:sp>
      <p:pic>
        <p:nvPicPr>
          <p:cNvPr id="168" name="Google Shape;168;p26"/>
          <p:cNvPicPr preferRelativeResize="0"/>
          <p:nvPr/>
        </p:nvPicPr>
        <p:blipFill rotWithShape="1">
          <a:blip r:embed="rId3">
            <a:alphaModFix/>
          </a:blip>
          <a:srcRect r="69015" b="56161"/>
          <a:stretch/>
        </p:blipFill>
        <p:spPr>
          <a:xfrm>
            <a:off x="311700" y="7"/>
            <a:ext cx="5485973" cy="416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6"/>
          <p:cNvSpPr/>
          <p:nvPr/>
        </p:nvSpPr>
        <p:spPr>
          <a:xfrm>
            <a:off x="1592850" y="263525"/>
            <a:ext cx="473100" cy="2433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592850" y="1004050"/>
            <a:ext cx="3349500" cy="294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1" name="Google Shape;171;p26"/>
          <p:cNvCxnSpPr/>
          <p:nvPr/>
        </p:nvCxnSpPr>
        <p:spPr>
          <a:xfrm rot="10800000">
            <a:off x="3304000" y="1531825"/>
            <a:ext cx="286800" cy="28314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Hae “afstandssensor” ja lataa se</a:t>
            </a:r>
            <a:endParaRPr/>
          </a:p>
        </p:txBody>
      </p:sp>
      <p:pic>
        <p:nvPicPr>
          <p:cNvPr id="177" name="Google Shape;177;p27"/>
          <p:cNvPicPr preferRelativeResize="0"/>
          <p:nvPr/>
        </p:nvPicPr>
        <p:blipFill rotWithShape="1">
          <a:blip r:embed="rId3">
            <a:alphaModFix/>
          </a:blip>
          <a:srcRect r="77085" b="53870"/>
          <a:stretch/>
        </p:blipFill>
        <p:spPr>
          <a:xfrm>
            <a:off x="311700" y="0"/>
            <a:ext cx="3917376" cy="423057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/>
          <p:nvPr/>
        </p:nvSpPr>
        <p:spPr>
          <a:xfrm>
            <a:off x="1012750" y="1266100"/>
            <a:ext cx="2475300" cy="278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7"/>
          <p:cNvSpPr/>
          <p:nvPr/>
        </p:nvSpPr>
        <p:spPr>
          <a:xfrm>
            <a:off x="1849500" y="3610500"/>
            <a:ext cx="1050600" cy="350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0" name="Google Shape;180;p27"/>
          <p:cNvCxnSpPr/>
          <p:nvPr/>
        </p:nvCxnSpPr>
        <p:spPr>
          <a:xfrm rot="10800000">
            <a:off x="2951550" y="4050175"/>
            <a:ext cx="247800" cy="4305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Hae “servo” ja lataa se</a:t>
            </a:r>
            <a:endParaRPr/>
          </a:p>
        </p:txBody>
      </p:sp>
      <p:pic>
        <p:nvPicPr>
          <p:cNvPr id="186" name="Google Shape;18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3783381" cy="423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/>
          <p:nvPr/>
        </p:nvSpPr>
        <p:spPr>
          <a:xfrm>
            <a:off x="1023450" y="1276775"/>
            <a:ext cx="2475300" cy="278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8" name="Google Shape;188;p28"/>
          <p:cNvCxnSpPr/>
          <p:nvPr/>
        </p:nvCxnSpPr>
        <p:spPr>
          <a:xfrm rot="10800000">
            <a:off x="2417575" y="3939550"/>
            <a:ext cx="83100" cy="535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9" name="Google Shape;189;p28"/>
          <p:cNvSpPr/>
          <p:nvPr/>
        </p:nvSpPr>
        <p:spPr>
          <a:xfrm>
            <a:off x="1849500" y="3642600"/>
            <a:ext cx="1050600" cy="350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8" name="Google Shape;198;p29"/>
          <p:cNvCxnSpPr>
            <a:cxnSpLocks/>
          </p:cNvCxnSpPr>
          <p:nvPr/>
        </p:nvCxnSpPr>
        <p:spPr>
          <a:xfrm rot="10800000">
            <a:off x="2385500" y="3854000"/>
            <a:ext cx="83100" cy="535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04BFB86-2C59-C3A2-6770-B260858B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37"/>
            <a:ext cx="4413440" cy="4685671"/>
          </a:xfrm>
          <a:prstGeom prst="rect">
            <a:avLst/>
          </a:prstGeom>
        </p:spPr>
      </p:pic>
      <p:sp>
        <p:nvSpPr>
          <p:cNvPr id="7" name="Google Shape;195;p29">
            <a:extLst>
              <a:ext uri="{FF2B5EF4-FFF2-40B4-BE49-F238E27FC236}">
                <a16:creationId xmlns:a16="http://schemas.microsoft.com/office/drawing/2014/main" id="{80A9EA58-988F-50D4-B7FB-6A74C2D6BCC6}"/>
              </a:ext>
            </a:extLst>
          </p:cNvPr>
          <p:cNvSpPr txBox="1">
            <a:spLocks/>
          </p:cNvSpPr>
          <p:nvPr/>
        </p:nvSpPr>
        <p:spPr>
          <a:xfrm>
            <a:off x="298846" y="4616900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/>
              <a:t>Hae “Adafruit </a:t>
            </a:r>
            <a:r>
              <a:rPr lang="en-GB" dirty="0" err="1"/>
              <a:t>neopixel</a:t>
            </a:r>
            <a:r>
              <a:rPr lang="en-GB" dirty="0"/>
              <a:t>”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lataa</a:t>
            </a:r>
            <a:r>
              <a:rPr lang="en-GB" dirty="0"/>
              <a:t> se</a:t>
            </a:r>
          </a:p>
        </p:txBody>
      </p:sp>
      <p:sp>
        <p:nvSpPr>
          <p:cNvPr id="8" name="Google Shape;197;p29">
            <a:extLst>
              <a:ext uri="{FF2B5EF4-FFF2-40B4-BE49-F238E27FC236}">
                <a16:creationId xmlns:a16="http://schemas.microsoft.com/office/drawing/2014/main" id="{2717DF30-BBB3-B558-C13F-06AA7369521E}"/>
              </a:ext>
            </a:extLst>
          </p:cNvPr>
          <p:cNvSpPr/>
          <p:nvPr/>
        </p:nvSpPr>
        <p:spPr>
          <a:xfrm>
            <a:off x="995440" y="2337182"/>
            <a:ext cx="1050600" cy="350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96;p29">
            <a:extLst>
              <a:ext uri="{FF2B5EF4-FFF2-40B4-BE49-F238E27FC236}">
                <a16:creationId xmlns:a16="http://schemas.microsoft.com/office/drawing/2014/main" id="{CDD9660E-16BE-CAE7-62ED-134ABB4CB6E6}"/>
              </a:ext>
            </a:extLst>
          </p:cNvPr>
          <p:cNvSpPr/>
          <p:nvPr/>
        </p:nvSpPr>
        <p:spPr>
          <a:xfrm>
            <a:off x="167600" y="754300"/>
            <a:ext cx="2475300" cy="278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Hae “dht kxn” ja lataa se</a:t>
            </a:r>
            <a:endParaRPr/>
          </a:p>
        </p:txBody>
      </p:sp>
      <p:pic>
        <p:nvPicPr>
          <p:cNvPr id="204" name="Google Shape;204;p30"/>
          <p:cNvPicPr preferRelativeResize="0"/>
          <p:nvPr/>
        </p:nvPicPr>
        <p:blipFill rotWithShape="1">
          <a:blip r:embed="rId3">
            <a:alphaModFix/>
          </a:blip>
          <a:srcRect r="77406" b="54164"/>
          <a:stretch/>
        </p:blipFill>
        <p:spPr>
          <a:xfrm>
            <a:off x="311700" y="0"/>
            <a:ext cx="3887237" cy="423057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0"/>
          <p:cNvSpPr/>
          <p:nvPr/>
        </p:nvSpPr>
        <p:spPr>
          <a:xfrm>
            <a:off x="1012750" y="1266100"/>
            <a:ext cx="2475300" cy="278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0"/>
          <p:cNvSpPr/>
          <p:nvPr/>
        </p:nvSpPr>
        <p:spPr>
          <a:xfrm>
            <a:off x="1860200" y="3503600"/>
            <a:ext cx="1050600" cy="350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7" name="Google Shape;207;p30"/>
          <p:cNvCxnSpPr>
            <a:endCxn id="206" idx="2"/>
          </p:cNvCxnSpPr>
          <p:nvPr/>
        </p:nvCxnSpPr>
        <p:spPr>
          <a:xfrm rot="10800000">
            <a:off x="2385500" y="3854000"/>
            <a:ext cx="83100" cy="535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Just Download -napista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t="25155" b="12717"/>
          <a:stretch/>
        </p:blipFill>
        <p:spPr>
          <a:xfrm>
            <a:off x="0" y="335749"/>
            <a:ext cx="9144000" cy="30476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/>
          <p:nvPr/>
        </p:nvSpPr>
        <p:spPr>
          <a:xfrm>
            <a:off x="4046700" y="2509100"/>
            <a:ext cx="949200" cy="232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5" name="Google Shape;65;p14"/>
          <p:cNvCxnSpPr/>
          <p:nvPr/>
        </p:nvCxnSpPr>
        <p:spPr>
          <a:xfrm rot="10800000" flipH="1">
            <a:off x="2286000" y="2862800"/>
            <a:ext cx="1878900" cy="14091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Install All</a:t>
            </a:r>
            <a:endParaRPr/>
          </a:p>
        </p:txBody>
      </p:sp>
      <p:pic>
        <p:nvPicPr>
          <p:cNvPr id="213" name="Google Shape;213;p31"/>
          <p:cNvPicPr preferRelativeResize="0"/>
          <p:nvPr/>
        </p:nvPicPr>
        <p:blipFill rotWithShape="1">
          <a:blip r:embed="rId3">
            <a:alphaModFix/>
          </a:blip>
          <a:srcRect l="31246" t="35806" r="30864" b="30599"/>
          <a:stretch/>
        </p:blipFill>
        <p:spPr>
          <a:xfrm>
            <a:off x="0" y="-1"/>
            <a:ext cx="8894899" cy="423057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1"/>
          <p:cNvSpPr/>
          <p:nvPr/>
        </p:nvSpPr>
        <p:spPr>
          <a:xfrm>
            <a:off x="6161500" y="2816625"/>
            <a:ext cx="1914000" cy="492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5" name="Google Shape;215;p31"/>
          <p:cNvCxnSpPr/>
          <p:nvPr/>
        </p:nvCxnSpPr>
        <p:spPr>
          <a:xfrm rot="10800000" flipH="1">
            <a:off x="2286000" y="3384500"/>
            <a:ext cx="3614400" cy="8874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737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Valitse valikosta Tools &gt; Board &gt; Arduino AVR Boards &gt; Arduino Uno</a:t>
            </a:r>
            <a:endParaRPr/>
          </a:p>
        </p:txBody>
      </p:sp>
      <p:pic>
        <p:nvPicPr>
          <p:cNvPr id="221" name="Google Shape;221;p32"/>
          <p:cNvPicPr preferRelativeResize="0"/>
          <p:nvPr/>
        </p:nvPicPr>
        <p:blipFill rotWithShape="1">
          <a:blip r:embed="rId3">
            <a:alphaModFix/>
          </a:blip>
          <a:srcRect r="41445" b="56540"/>
          <a:stretch/>
        </p:blipFill>
        <p:spPr>
          <a:xfrm>
            <a:off x="0" y="0"/>
            <a:ext cx="9144000" cy="3640847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2"/>
          <p:cNvSpPr/>
          <p:nvPr/>
        </p:nvSpPr>
        <p:spPr>
          <a:xfrm>
            <a:off x="6412875" y="2527900"/>
            <a:ext cx="22722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2"/>
          <p:cNvSpPr/>
          <p:nvPr/>
        </p:nvSpPr>
        <p:spPr>
          <a:xfrm rot="10800000" flipH="1">
            <a:off x="4022925" y="2431725"/>
            <a:ext cx="2395200" cy="235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2"/>
          <p:cNvSpPr/>
          <p:nvPr/>
        </p:nvSpPr>
        <p:spPr>
          <a:xfrm>
            <a:off x="1167825" y="2159025"/>
            <a:ext cx="28551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2"/>
          <p:cNvSpPr/>
          <p:nvPr/>
        </p:nvSpPr>
        <p:spPr>
          <a:xfrm>
            <a:off x="1117050" y="215500"/>
            <a:ext cx="4248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6" name="Google Shape;226;p32"/>
          <p:cNvCxnSpPr/>
          <p:nvPr/>
        </p:nvCxnSpPr>
        <p:spPr>
          <a:xfrm rot="10800000" flipH="1">
            <a:off x="6918000" y="2967200"/>
            <a:ext cx="456600" cy="1356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Valitse Tools &gt; Port &gt; COM3</a:t>
            </a:r>
            <a:endParaRPr/>
          </a:p>
        </p:txBody>
      </p:sp>
      <p:pic>
        <p:nvPicPr>
          <p:cNvPr id="232" name="Google Shape;232;p33"/>
          <p:cNvPicPr preferRelativeResize="0"/>
          <p:nvPr/>
        </p:nvPicPr>
        <p:blipFill rotWithShape="1">
          <a:blip r:embed="rId3">
            <a:alphaModFix/>
          </a:blip>
          <a:srcRect r="64425" b="52419"/>
          <a:stretch/>
        </p:blipFill>
        <p:spPr>
          <a:xfrm>
            <a:off x="267350" y="-73394"/>
            <a:ext cx="5998800" cy="430414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3"/>
          <p:cNvSpPr/>
          <p:nvPr/>
        </p:nvSpPr>
        <p:spPr>
          <a:xfrm>
            <a:off x="1509900" y="2511925"/>
            <a:ext cx="30825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3"/>
          <p:cNvSpPr/>
          <p:nvPr/>
        </p:nvSpPr>
        <p:spPr>
          <a:xfrm>
            <a:off x="1469925" y="162075"/>
            <a:ext cx="4677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3"/>
          <p:cNvSpPr/>
          <p:nvPr/>
        </p:nvSpPr>
        <p:spPr>
          <a:xfrm>
            <a:off x="4613800" y="2736625"/>
            <a:ext cx="1119900" cy="224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6" name="Google Shape;236;p33"/>
          <p:cNvCxnSpPr/>
          <p:nvPr/>
        </p:nvCxnSpPr>
        <p:spPr>
          <a:xfrm rot="10800000" flipH="1">
            <a:off x="3060425" y="3079800"/>
            <a:ext cx="1903500" cy="12510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Upload-napista</a:t>
            </a:r>
            <a:endParaRPr/>
          </a:p>
        </p:txBody>
      </p:sp>
      <p:pic>
        <p:nvPicPr>
          <p:cNvPr id="242" name="Google Shape;242;p34"/>
          <p:cNvPicPr preferRelativeResize="0"/>
          <p:nvPr/>
        </p:nvPicPr>
        <p:blipFill rotWithShape="1">
          <a:blip r:embed="rId3">
            <a:alphaModFix/>
          </a:blip>
          <a:srcRect r="69687" b="86774"/>
          <a:stretch/>
        </p:blipFill>
        <p:spPr>
          <a:xfrm>
            <a:off x="0" y="0"/>
            <a:ext cx="9144000" cy="214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4"/>
          <p:cNvPicPr preferRelativeResize="0"/>
          <p:nvPr/>
        </p:nvPicPr>
        <p:blipFill rotWithShape="1">
          <a:blip r:embed="rId4">
            <a:alphaModFix/>
          </a:blip>
          <a:srcRect l="15782" t="56898"/>
          <a:stretch/>
        </p:blipFill>
        <p:spPr>
          <a:xfrm>
            <a:off x="1809325" y="2315625"/>
            <a:ext cx="7334674" cy="201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4"/>
          <p:cNvSpPr/>
          <p:nvPr/>
        </p:nvSpPr>
        <p:spPr>
          <a:xfrm>
            <a:off x="873725" y="891825"/>
            <a:ext cx="684300" cy="695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5" name="Google Shape;245;p34"/>
          <p:cNvCxnSpPr/>
          <p:nvPr/>
        </p:nvCxnSpPr>
        <p:spPr>
          <a:xfrm rot="10800000">
            <a:off x="1263925" y="1642775"/>
            <a:ext cx="10800" cy="2587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Muita kirjastoja jotka kannattaa ladata</a:t>
            </a:r>
            <a:endParaRPr dirty="0"/>
          </a:p>
        </p:txBody>
      </p:sp>
      <p:sp>
        <p:nvSpPr>
          <p:cNvPr id="251" name="Google Shape;251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640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2800" b="0" dirty="0">
                <a:solidFill>
                  <a:srgbClr val="005C5F"/>
                </a:solidFill>
                <a:effectLst/>
                <a:latin typeface="Menlo" panose="020B0609030804020204" pitchFamily="49" charset="0"/>
              </a:rPr>
              <a:t>Adafruit_BMP085_U.h</a:t>
            </a:r>
            <a:endParaRPr lang="en-GB" sz="2800" dirty="0">
              <a:solidFill>
                <a:srgbClr val="4E5B61"/>
              </a:solidFill>
              <a:latin typeface="Menlo" panose="020B0609030804020204" pitchFamily="49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GB" sz="2800" b="0" dirty="0">
                <a:solidFill>
                  <a:srgbClr val="005C5F"/>
                </a:solidFill>
                <a:effectLst/>
                <a:latin typeface="Menlo" panose="020B0609030804020204" pitchFamily="49" charset="0"/>
              </a:rPr>
              <a:t>ESP8266WiFi.h</a:t>
            </a:r>
            <a:endParaRPr lang="en-GB" sz="2800" b="0" dirty="0">
              <a:solidFill>
                <a:srgbClr val="4E5B61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GB" sz="2800" b="0" dirty="0" err="1">
                <a:solidFill>
                  <a:srgbClr val="005C5F"/>
                </a:solidFill>
                <a:effectLst/>
                <a:latin typeface="Menlo" panose="020B0609030804020204" pitchFamily="49" charset="0"/>
              </a:rPr>
              <a:t>OneWire.h</a:t>
            </a:r>
            <a:endParaRPr lang="en-GB" sz="2800" b="0" dirty="0">
              <a:solidFill>
                <a:srgbClr val="4E5B61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GB" sz="2800" b="0" dirty="0" err="1">
                <a:solidFill>
                  <a:srgbClr val="005C5F"/>
                </a:solidFill>
                <a:effectLst/>
                <a:latin typeface="Menlo" panose="020B0609030804020204" pitchFamily="49" charset="0"/>
              </a:rPr>
              <a:t>DallasTemperature.h</a:t>
            </a:r>
            <a:endParaRPr lang="en-GB" sz="2800" b="0" dirty="0">
              <a:solidFill>
                <a:srgbClr val="4E5B61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GB" sz="2800" b="0" dirty="0">
                <a:solidFill>
                  <a:srgbClr val="005C5F"/>
                </a:solidFill>
                <a:effectLst/>
                <a:latin typeface="Menlo" panose="020B0609030804020204" pitchFamily="49" charset="0"/>
              </a:rPr>
              <a:t>Adafruit_MPU6050.h</a:t>
            </a:r>
            <a:endParaRPr lang="en-GB" sz="2800" b="0" dirty="0">
              <a:solidFill>
                <a:srgbClr val="4E5B61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GB" sz="2800" b="0" dirty="0" err="1">
                <a:solidFill>
                  <a:srgbClr val="005C5F"/>
                </a:solidFill>
                <a:effectLst/>
                <a:latin typeface="Menlo" panose="020B0609030804020204" pitchFamily="49" charset="0"/>
              </a:rPr>
              <a:t>Adafruit_Sensor.h</a:t>
            </a:r>
            <a:endParaRPr lang="en-GB" sz="2800" b="0" dirty="0">
              <a:solidFill>
                <a:srgbClr val="4E5B61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en-GB" sz="2000" b="0" dirty="0">
              <a:solidFill>
                <a:srgbClr val="005C5F"/>
              </a:solidFill>
              <a:effectLst/>
              <a:latin typeface="Menlo" panose="020B0609030804020204" pitchFamily="49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Mene osoitteeseen </a:t>
            </a:r>
            <a:r>
              <a:rPr lang="fi" u="sng">
                <a:solidFill>
                  <a:schemeClr val="hlink"/>
                </a:solidFill>
                <a:hlinkClick r:id="rId3"/>
              </a:rPr>
              <a:t>processing.org/download</a:t>
            </a:r>
            <a:r>
              <a:rPr lang="fi"/>
              <a:t> ja lataa </a:t>
            </a:r>
            <a:endParaRPr/>
          </a:p>
        </p:txBody>
      </p:sp>
      <p:pic>
        <p:nvPicPr>
          <p:cNvPr id="257" name="Google Shape;25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725712"/>
            <a:ext cx="9144000" cy="4905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6"/>
          <p:cNvSpPr/>
          <p:nvPr/>
        </p:nvSpPr>
        <p:spPr>
          <a:xfrm>
            <a:off x="2672900" y="2396550"/>
            <a:ext cx="3713100" cy="542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9" name="Google Shape;259;p36"/>
          <p:cNvCxnSpPr/>
          <p:nvPr/>
        </p:nvCxnSpPr>
        <p:spPr>
          <a:xfrm rot="10800000">
            <a:off x="4804325" y="3136650"/>
            <a:ext cx="404400" cy="1158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>
            <a:spLocks noGrp="1"/>
          </p:cNvSpPr>
          <p:nvPr>
            <p:ph type="body" idx="1"/>
          </p:nvPr>
        </p:nvSpPr>
        <p:spPr>
          <a:xfrm>
            <a:off x="0" y="4230574"/>
            <a:ext cx="9263270" cy="912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000" dirty="0"/>
              <a:t>Pura pakattu tiedosto hiiren oikealla napilla ja 7-Zip &gt; Extract Here / Pura tänne</a:t>
            </a:r>
            <a:endParaRPr sz="2000" dirty="0"/>
          </a:p>
        </p:txBody>
      </p:sp>
      <p:pic>
        <p:nvPicPr>
          <p:cNvPr id="265" name="Google Shape;265;p37"/>
          <p:cNvPicPr preferRelativeResize="0"/>
          <p:nvPr/>
        </p:nvPicPr>
        <p:blipFill rotWithShape="1">
          <a:blip r:embed="rId3">
            <a:alphaModFix/>
          </a:blip>
          <a:srcRect l="14464" t="20948"/>
          <a:stretch/>
        </p:blipFill>
        <p:spPr>
          <a:xfrm>
            <a:off x="0" y="0"/>
            <a:ext cx="8914348" cy="433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7"/>
          <p:cNvSpPr/>
          <p:nvPr/>
        </p:nvSpPr>
        <p:spPr>
          <a:xfrm>
            <a:off x="1966450" y="2061266"/>
            <a:ext cx="2494800" cy="2103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7"/>
          <p:cNvSpPr/>
          <p:nvPr/>
        </p:nvSpPr>
        <p:spPr>
          <a:xfrm>
            <a:off x="4461250" y="2694875"/>
            <a:ext cx="3999300" cy="2103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3200" dirty="0"/>
              <a:t>Avaa kansio processing-4.3</a:t>
            </a:r>
            <a:endParaRPr sz="3200" dirty="0"/>
          </a:p>
        </p:txBody>
      </p:sp>
      <p:pic>
        <p:nvPicPr>
          <p:cNvPr id="273" name="Google Shape;273;p38"/>
          <p:cNvPicPr preferRelativeResize="0"/>
          <p:nvPr/>
        </p:nvPicPr>
        <p:blipFill rotWithShape="1">
          <a:blip r:embed="rId3">
            <a:alphaModFix/>
          </a:blip>
          <a:srcRect b="13629"/>
          <a:stretch/>
        </p:blipFill>
        <p:spPr>
          <a:xfrm>
            <a:off x="0" y="0"/>
            <a:ext cx="9144001" cy="415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Sama uudestaan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t="23414" b="6291"/>
          <a:stretch/>
        </p:blipFill>
        <p:spPr>
          <a:xfrm>
            <a:off x="0" y="0"/>
            <a:ext cx="9144000" cy="344822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/>
          <p:nvPr/>
        </p:nvSpPr>
        <p:spPr>
          <a:xfrm>
            <a:off x="4068075" y="3022400"/>
            <a:ext cx="917100" cy="196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3" name="Google Shape;73;p15"/>
          <p:cNvCxnSpPr/>
          <p:nvPr/>
        </p:nvCxnSpPr>
        <p:spPr>
          <a:xfrm rot="10800000" flipH="1">
            <a:off x="1124725" y="3280225"/>
            <a:ext cx="2700900" cy="10830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I Agree</a:t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75" y="0"/>
            <a:ext cx="5514025" cy="42995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/>
        </p:nvSpPr>
        <p:spPr>
          <a:xfrm>
            <a:off x="4212725" y="3909925"/>
            <a:ext cx="836700" cy="275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1" name="Google Shape;81;p16"/>
          <p:cNvCxnSpPr/>
          <p:nvPr/>
        </p:nvCxnSpPr>
        <p:spPr>
          <a:xfrm rot="10800000" flipH="1">
            <a:off x="1960650" y="4174750"/>
            <a:ext cx="2083500" cy="316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Next &gt;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75" y="-1"/>
            <a:ext cx="5514025" cy="429952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/>
          <p:nvPr/>
        </p:nvSpPr>
        <p:spPr>
          <a:xfrm>
            <a:off x="4212725" y="3909925"/>
            <a:ext cx="836700" cy="275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9" name="Google Shape;89;p17"/>
          <p:cNvCxnSpPr/>
          <p:nvPr/>
        </p:nvCxnSpPr>
        <p:spPr>
          <a:xfrm rot="10800000" flipH="1">
            <a:off x="1960650" y="4174750"/>
            <a:ext cx="2083500" cy="316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Kikkaa Install</a:t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3">
            <a:alphaModFix/>
          </a:blip>
          <a:srcRect r="-7446" b="-7446"/>
          <a:stretch/>
        </p:blipFill>
        <p:spPr>
          <a:xfrm>
            <a:off x="625375" y="-12"/>
            <a:ext cx="5924550" cy="46196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/>
          <p:nvPr/>
        </p:nvSpPr>
        <p:spPr>
          <a:xfrm>
            <a:off x="4212725" y="3909925"/>
            <a:ext cx="836700" cy="275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7" name="Google Shape;97;p18"/>
          <p:cNvCxnSpPr/>
          <p:nvPr/>
        </p:nvCxnSpPr>
        <p:spPr>
          <a:xfrm rot="10800000" flipH="1">
            <a:off x="1960650" y="4174750"/>
            <a:ext cx="2083500" cy="316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Finish</a:t>
            </a:r>
            <a:endParaRPr/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75" y="0"/>
            <a:ext cx="5514025" cy="429953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/>
          <p:nvPr/>
        </p:nvSpPr>
        <p:spPr>
          <a:xfrm>
            <a:off x="4212725" y="3909925"/>
            <a:ext cx="836700" cy="275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5" name="Google Shape;105;p19"/>
          <p:cNvCxnSpPr/>
          <p:nvPr/>
        </p:nvCxnSpPr>
        <p:spPr>
          <a:xfrm rot="10800000" flipH="1">
            <a:off x="1960650" y="4174750"/>
            <a:ext cx="2083500" cy="316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0" cy="490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Avaa valikosta File &gt; Preferences</a:t>
            </a:r>
            <a:endParaRPr/>
          </a:p>
        </p:txBody>
      </p:sp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r="73547" b="51428"/>
          <a:stretch/>
        </p:blipFill>
        <p:spPr>
          <a:xfrm>
            <a:off x="1139287" y="0"/>
            <a:ext cx="4343626" cy="427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/>
          <p:nvPr/>
        </p:nvSpPr>
        <p:spPr>
          <a:xfrm>
            <a:off x="1139300" y="242125"/>
            <a:ext cx="317100" cy="200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1"/>
          <p:cNvSpPr/>
          <p:nvPr/>
        </p:nvSpPr>
        <p:spPr>
          <a:xfrm>
            <a:off x="1139300" y="2629450"/>
            <a:ext cx="2530800" cy="304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1" name="Google Shape;121;p21"/>
          <p:cNvCxnSpPr>
            <a:endCxn id="120" idx="2"/>
          </p:cNvCxnSpPr>
          <p:nvPr/>
        </p:nvCxnSpPr>
        <p:spPr>
          <a:xfrm rot="10800000" flipH="1">
            <a:off x="2338100" y="2934250"/>
            <a:ext cx="66600" cy="15072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305</Words>
  <Application>Microsoft Macintosh PowerPoint</Application>
  <PresentationFormat>On-screen Show (16:9)</PresentationFormat>
  <Paragraphs>38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Menlo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Muita kirjastoja jotka kannattaa ladata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Ronkka Teemu</cp:lastModifiedBy>
  <cp:revision>6</cp:revision>
  <dcterms:modified xsi:type="dcterms:W3CDTF">2025-05-28T12:42:06Z</dcterms:modified>
</cp:coreProperties>
</file>