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259" r:id="rId4"/>
    <p:sldId id="260" r:id="rId5"/>
    <p:sldId id="262" r:id="rId6"/>
    <p:sldId id="264" r:id="rId7"/>
    <p:sldId id="263" r:id="rId8"/>
    <p:sldId id="266" r:id="rId9"/>
    <p:sldId id="267" r:id="rId10"/>
    <p:sldId id="268" r:id="rId11"/>
    <p:sldId id="270" r:id="rId12"/>
    <p:sldId id="271" r:id="rId13"/>
    <p:sldId id="265" r:id="rId14"/>
    <p:sldId id="272" r:id="rId15"/>
    <p:sldId id="273" r:id="rId16"/>
    <p:sldId id="274" r:id="rId17"/>
    <p:sldId id="286" r:id="rId18"/>
    <p:sldId id="287" r:id="rId19"/>
    <p:sldId id="269" r:id="rId20"/>
    <p:sldId id="277" r:id="rId21"/>
    <p:sldId id="278" r:id="rId22"/>
    <p:sldId id="276" r:id="rId23"/>
    <p:sldId id="279" r:id="rId24"/>
    <p:sldId id="280" r:id="rId25"/>
    <p:sldId id="282" r:id="rId26"/>
    <p:sldId id="283" r:id="rId27"/>
    <p:sldId id="288" r:id="rId28"/>
    <p:sldId id="284" r:id="rId29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F02139-1CFB-4054-8A8E-2A6F31239864}" v="2" dt="2022-09-06T17:17:01.904"/>
    <p1510:client id="{656438B7-264E-4B6E-93B6-5F93475D3460}" v="752" dt="2022-09-06T17:42:12.3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2"/>
  </p:normalViewPr>
  <p:slideViewPr>
    <p:cSldViewPr>
      <p:cViewPr varScale="1">
        <p:scale>
          <a:sx n="99" d="100"/>
          <a:sy n="99" d="100"/>
        </p:scale>
        <p:origin x="126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9C192B-6F73-497D-8C53-E6DB62C0CFDE}" type="datetimeFigureOut">
              <a:rPr lang="fi-FI" smtClean="0"/>
              <a:pPr/>
              <a:t>3.6.2025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C4567-8805-455C-94CF-65A15E580B2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47647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C4567-8805-455C-94CF-65A15E580B2E}" type="slidenum">
              <a:rPr lang="fi-FI" smtClean="0"/>
              <a:pPr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13846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6EB-1A77-4FE9-B023-565E7F41C706}" type="datetimeFigureOut">
              <a:rPr lang="fi-FI" smtClean="0"/>
              <a:pPr/>
              <a:t>3.6.2025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0BF1-375E-430B-90F8-DB7C3D4ADE2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6EB-1A77-4FE9-B023-565E7F41C706}" type="datetimeFigureOut">
              <a:rPr lang="fi-FI" smtClean="0"/>
              <a:pPr/>
              <a:t>3.6.2025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0BF1-375E-430B-90F8-DB7C3D4ADE2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6EB-1A77-4FE9-B023-565E7F41C706}" type="datetimeFigureOut">
              <a:rPr lang="fi-FI" smtClean="0"/>
              <a:pPr/>
              <a:t>3.6.2025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0BF1-375E-430B-90F8-DB7C3D4ADE2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6EB-1A77-4FE9-B023-565E7F41C706}" type="datetimeFigureOut">
              <a:rPr lang="fi-FI" smtClean="0"/>
              <a:pPr/>
              <a:t>3.6.2025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0BF1-375E-430B-90F8-DB7C3D4ADE2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6EB-1A77-4FE9-B023-565E7F41C706}" type="datetimeFigureOut">
              <a:rPr lang="fi-FI" smtClean="0"/>
              <a:pPr/>
              <a:t>3.6.2025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0BF1-375E-430B-90F8-DB7C3D4ADE2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6EB-1A77-4FE9-B023-565E7F41C706}" type="datetimeFigureOut">
              <a:rPr lang="fi-FI" smtClean="0"/>
              <a:pPr/>
              <a:t>3.6.2025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0BF1-375E-430B-90F8-DB7C3D4ADE2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6EB-1A77-4FE9-B023-565E7F41C706}" type="datetimeFigureOut">
              <a:rPr lang="fi-FI" smtClean="0"/>
              <a:pPr/>
              <a:t>3.6.2025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0BF1-375E-430B-90F8-DB7C3D4ADE2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6EB-1A77-4FE9-B023-565E7F41C706}" type="datetimeFigureOut">
              <a:rPr lang="fi-FI" smtClean="0"/>
              <a:pPr/>
              <a:t>3.6.2025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0BF1-375E-430B-90F8-DB7C3D4ADE2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6EB-1A77-4FE9-B023-565E7F41C706}" type="datetimeFigureOut">
              <a:rPr lang="fi-FI" smtClean="0"/>
              <a:pPr/>
              <a:t>3.6.2025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0BF1-375E-430B-90F8-DB7C3D4ADE2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6EB-1A77-4FE9-B023-565E7F41C706}" type="datetimeFigureOut">
              <a:rPr lang="fi-FI" smtClean="0"/>
              <a:pPr/>
              <a:t>3.6.2025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0BF1-375E-430B-90F8-DB7C3D4ADE2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DD6EB-1A77-4FE9-B023-565E7F41C706}" type="datetimeFigureOut">
              <a:rPr lang="fi-FI" smtClean="0"/>
              <a:pPr/>
              <a:t>3.6.2025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D0BF1-375E-430B-90F8-DB7C3D4ADE28}" type="slidenum">
              <a:rPr lang="fi-FI" smtClean="0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DD6EB-1A77-4FE9-B023-565E7F41C706}" type="datetimeFigureOut">
              <a:rPr lang="fi-FI" smtClean="0"/>
              <a:pPr/>
              <a:t>3.6.2025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D0BF1-375E-430B-90F8-DB7C3D4ADE28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54692"/>
          </a:xfrm>
        </p:spPr>
        <p:txBody>
          <a:bodyPr>
            <a:normAutofit fontScale="90000"/>
          </a:bodyPr>
          <a:lstStyle/>
          <a:p>
            <a:br>
              <a:rPr lang="fi-FI" dirty="0"/>
            </a:b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computer</a:t>
            </a:r>
            <a:r>
              <a:rPr lang="fi-FI" dirty="0"/>
              <a:t> </a:t>
            </a:r>
            <a:r>
              <a:rPr lang="fi-FI" dirty="0" err="1"/>
              <a:t>works</a:t>
            </a:r>
            <a:r>
              <a:rPr lang="fi-FI" dirty="0"/>
              <a:t> </a:t>
            </a:r>
            <a:r>
              <a:rPr lang="fi-FI" dirty="0" err="1"/>
              <a:t>like</a:t>
            </a:r>
            <a:r>
              <a:rPr lang="fi-FI" dirty="0"/>
              <a:t> a </a:t>
            </a:r>
            <a:r>
              <a:rPr lang="fi-FI" dirty="0" err="1"/>
              <a:t>pocket</a:t>
            </a:r>
            <a:r>
              <a:rPr lang="fi-FI" dirty="0"/>
              <a:t> </a:t>
            </a:r>
            <a:r>
              <a:rPr lang="fi-FI" dirty="0" err="1"/>
              <a:t>calculator</a:t>
            </a:r>
            <a:r>
              <a:rPr lang="fi-FI" dirty="0"/>
              <a:t> </a:t>
            </a:r>
            <a:r>
              <a:rPr lang="fi-FI" dirty="0" err="1"/>
              <a:t>that</a:t>
            </a:r>
            <a:r>
              <a:rPr lang="fi-FI" dirty="0"/>
              <a:t>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capability</a:t>
            </a:r>
            <a:r>
              <a:rPr lang="fi-FI" dirty="0"/>
              <a:t> to </a:t>
            </a:r>
            <a:r>
              <a:rPr lang="fi-FI" dirty="0" err="1"/>
              <a:t>perform</a:t>
            </a:r>
            <a:r>
              <a:rPr lang="fi-FI" dirty="0"/>
              <a:t> </a:t>
            </a:r>
            <a:r>
              <a:rPr lang="fi-FI" dirty="0" err="1"/>
              <a:t>simple</a:t>
            </a:r>
            <a:r>
              <a:rPr lang="fi-FI" dirty="0"/>
              <a:t> </a:t>
            </a:r>
            <a:r>
              <a:rPr lang="fi-FI" dirty="0" err="1"/>
              <a:t>logical</a:t>
            </a:r>
            <a:r>
              <a:rPr lang="fi-FI" dirty="0"/>
              <a:t> </a:t>
            </a:r>
            <a:r>
              <a:rPr lang="fi-FI" dirty="0" err="1"/>
              <a:t>operations</a:t>
            </a:r>
            <a:r>
              <a:rPr lang="fi-FI" dirty="0"/>
              <a:t>.</a:t>
            </a:r>
            <a:br>
              <a:rPr lang="fi-FI" dirty="0"/>
            </a:br>
            <a:br>
              <a:rPr lang="fi-FI" dirty="0"/>
            </a:b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most</a:t>
            </a:r>
            <a:r>
              <a:rPr lang="fi-FI" dirty="0"/>
              <a:t> </a:t>
            </a:r>
            <a:r>
              <a:rPr lang="fi-FI" dirty="0" err="1"/>
              <a:t>improtant</a:t>
            </a:r>
            <a:r>
              <a:rPr lang="fi-FI" dirty="0"/>
              <a:t> </a:t>
            </a:r>
            <a:r>
              <a:rPr lang="fi-FI" dirty="0" err="1"/>
              <a:t>part</a:t>
            </a:r>
            <a:r>
              <a:rPr lang="fi-FI" dirty="0"/>
              <a:t>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computer</a:t>
            </a:r>
            <a:r>
              <a:rPr lang="fi-FI" dirty="0"/>
              <a:t> is </a:t>
            </a:r>
            <a:r>
              <a:rPr lang="fi-FI" dirty="0" err="1"/>
              <a:t>the</a:t>
            </a:r>
            <a:r>
              <a:rPr lang="fi-FI" dirty="0"/>
              <a:t>:</a:t>
            </a:r>
            <a:br>
              <a:rPr lang="fi-FI" dirty="0"/>
            </a:br>
            <a:br>
              <a:rPr lang="fi-FI" dirty="0"/>
            </a:br>
            <a:r>
              <a:rPr lang="fi-FI" dirty="0"/>
              <a:t>ALU (</a:t>
            </a:r>
            <a:r>
              <a:rPr lang="fi-FI" dirty="0" err="1"/>
              <a:t>Arithmetic</a:t>
            </a:r>
            <a:r>
              <a:rPr lang="fi-FI" dirty="0"/>
              <a:t> </a:t>
            </a:r>
            <a:r>
              <a:rPr lang="fi-FI" dirty="0" err="1"/>
              <a:t>Logical</a:t>
            </a:r>
            <a:r>
              <a:rPr lang="fi-FI" dirty="0"/>
              <a:t> </a:t>
            </a:r>
            <a:r>
              <a:rPr lang="fi-FI" dirty="0" err="1"/>
              <a:t>Unit</a:t>
            </a:r>
            <a:r>
              <a:rPr lang="fi-FI" dirty="0"/>
              <a:t>)</a:t>
            </a:r>
            <a:br>
              <a:rPr lang="fi-FI" dirty="0"/>
            </a:br>
            <a:br>
              <a:rPr lang="fi-FI" dirty="0"/>
            </a:br>
            <a:endParaRPr lang="fi-FI" dirty="0"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3249448" y="2780928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4" name="Trapezoid 23"/>
          <p:cNvSpPr/>
          <p:nvPr/>
        </p:nvSpPr>
        <p:spPr>
          <a:xfrm flipV="1">
            <a:off x="4749646" y="2780928"/>
            <a:ext cx="2714644" cy="1071570"/>
          </a:xfrm>
          <a:prstGeom prst="trapezoi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5" name="Straight Arrow Connector 24"/>
          <p:cNvCxnSpPr>
            <a:endCxn id="23" idx="2"/>
          </p:cNvCxnSpPr>
          <p:nvPr/>
        </p:nvCxnSpPr>
        <p:spPr>
          <a:xfrm rot="5400000" flipH="1" flipV="1">
            <a:off x="3570919" y="4102531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820952" y="4352564"/>
            <a:ext cx="22860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24" idx="0"/>
          </p:cNvCxnSpPr>
          <p:nvPr/>
        </p:nvCxnSpPr>
        <p:spPr>
          <a:xfrm rot="5400000">
            <a:off x="5856935" y="4102531"/>
            <a:ext cx="5000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489600" y="3012912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cxnSp>
        <p:nvCxnSpPr>
          <p:cNvPr id="29" name="Straight Arrow Connector 28"/>
          <p:cNvCxnSpPr>
            <a:stCxn id="23" idx="3"/>
            <a:endCxn id="24" idx="1"/>
          </p:cNvCxnSpPr>
          <p:nvPr/>
        </p:nvCxnSpPr>
        <p:spPr>
          <a:xfrm>
            <a:off x="4392456" y="3316713"/>
            <a:ext cx="49113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821480" y="2780928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cxnSp>
        <p:nvCxnSpPr>
          <p:cNvPr id="31" name="Straight Arrow Connector 30"/>
          <p:cNvCxnSpPr/>
          <p:nvPr/>
        </p:nvCxnSpPr>
        <p:spPr>
          <a:xfrm rot="10800000">
            <a:off x="7321414" y="3280994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061632" y="309084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320886" y="3002530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10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892918" y="2996036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12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27584" y="188640"/>
            <a:ext cx="2088232" cy="24482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7" name="Bent Arrow 36"/>
          <p:cNvSpPr/>
          <p:nvPr/>
        </p:nvSpPr>
        <p:spPr>
          <a:xfrm rot="5400000">
            <a:off x="3959932" y="296652"/>
            <a:ext cx="1512168" cy="3312368"/>
          </a:xfrm>
          <a:prstGeom prst="bentArrow">
            <a:avLst>
              <a:gd name="adj1" fmla="val 15319"/>
              <a:gd name="adj2" fmla="val 22390"/>
              <a:gd name="adj3" fmla="val 25000"/>
              <a:gd name="adj4" fmla="val 451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9512" y="103272"/>
            <a:ext cx="571504" cy="267765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0</a:t>
            </a:r>
          </a:p>
          <a:p>
            <a:pPr algn="ctr"/>
            <a:r>
              <a:rPr lang="fi-FI" sz="3200" dirty="0"/>
              <a:t>1</a:t>
            </a:r>
          </a:p>
          <a:p>
            <a:pPr algn="ctr"/>
            <a:r>
              <a:rPr lang="fi-FI" sz="3200" dirty="0"/>
              <a:t>2</a:t>
            </a:r>
          </a:p>
          <a:p>
            <a:pPr algn="ctr"/>
            <a:r>
              <a:rPr lang="fi-FI" sz="3200" dirty="0"/>
              <a:t>3</a:t>
            </a:r>
          </a:p>
          <a:p>
            <a:pPr algn="ctr"/>
            <a:r>
              <a:rPr lang="fi-FI" sz="4000" dirty="0"/>
              <a:t>...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99592" y="116632"/>
            <a:ext cx="1728192" cy="156966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A = 10</a:t>
            </a:r>
          </a:p>
          <a:p>
            <a:pPr algn="ctr"/>
            <a:r>
              <a:rPr lang="fi-FI" sz="3200" dirty="0"/>
              <a:t>B = 12</a:t>
            </a:r>
          </a:p>
          <a:p>
            <a:pPr algn="ctr"/>
            <a:r>
              <a:rPr lang="fi-FI" sz="3200" dirty="0"/>
              <a:t>ADD A,B</a:t>
            </a:r>
          </a:p>
        </p:txBody>
      </p:sp>
      <p:sp>
        <p:nvSpPr>
          <p:cNvPr id="40" name="Plus 39"/>
          <p:cNvSpPr/>
          <p:nvPr/>
        </p:nvSpPr>
        <p:spPr>
          <a:xfrm>
            <a:off x="5625712" y="2913198"/>
            <a:ext cx="864096" cy="79208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1" name="Rectangle 40"/>
          <p:cNvSpPr/>
          <p:nvPr/>
        </p:nvSpPr>
        <p:spPr>
          <a:xfrm>
            <a:off x="3249448" y="5240946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42" name="Trapezoid 41"/>
          <p:cNvSpPr/>
          <p:nvPr/>
        </p:nvSpPr>
        <p:spPr>
          <a:xfrm flipV="1">
            <a:off x="4749646" y="5240946"/>
            <a:ext cx="2714644" cy="1071570"/>
          </a:xfrm>
          <a:prstGeom prst="trapezoi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43" name="Straight Arrow Connector 42"/>
          <p:cNvCxnSpPr>
            <a:endCxn id="41" idx="2"/>
          </p:cNvCxnSpPr>
          <p:nvPr/>
        </p:nvCxnSpPr>
        <p:spPr>
          <a:xfrm rot="5400000" flipH="1" flipV="1">
            <a:off x="3570919" y="6562549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820952" y="6812582"/>
            <a:ext cx="22860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42" idx="0"/>
          </p:cNvCxnSpPr>
          <p:nvPr/>
        </p:nvCxnSpPr>
        <p:spPr>
          <a:xfrm rot="5400000">
            <a:off x="5856935" y="6562549"/>
            <a:ext cx="5000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489600" y="5472930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cxnSp>
        <p:nvCxnSpPr>
          <p:cNvPr id="47" name="Straight Arrow Connector 46"/>
          <p:cNvCxnSpPr>
            <a:stCxn id="41" idx="3"/>
            <a:endCxn id="42" idx="1"/>
          </p:cNvCxnSpPr>
          <p:nvPr/>
        </p:nvCxnSpPr>
        <p:spPr>
          <a:xfrm>
            <a:off x="4392456" y="5776731"/>
            <a:ext cx="49113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7821480" y="5240946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cxnSp>
        <p:nvCxnSpPr>
          <p:cNvPr id="49" name="Straight Arrow Connector 48"/>
          <p:cNvCxnSpPr/>
          <p:nvPr/>
        </p:nvCxnSpPr>
        <p:spPr>
          <a:xfrm rot="10800000">
            <a:off x="7321414" y="5741012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8061632" y="5550862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320886" y="5462548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22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892918" y="5456054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i-FI" sz="4000" dirty="0"/>
          </a:p>
        </p:txBody>
      </p:sp>
      <p:sp>
        <p:nvSpPr>
          <p:cNvPr id="54" name="Curved Right Arrow 53"/>
          <p:cNvSpPr/>
          <p:nvPr/>
        </p:nvSpPr>
        <p:spPr>
          <a:xfrm>
            <a:off x="683568" y="3212976"/>
            <a:ext cx="1512168" cy="302433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403648" y="4221088"/>
            <a:ext cx="129614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step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489600" y="4797152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489600" y="2348880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104952" y="4809346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100392" y="2348880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3464" y="307991"/>
            <a:ext cx="9178452" cy="563231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 err="1"/>
              <a:t>Two</a:t>
            </a:r>
            <a:r>
              <a:rPr lang="fi-FI" sz="4000" dirty="0"/>
              <a:t> </a:t>
            </a:r>
            <a:r>
              <a:rPr lang="fi-FI" sz="4000" dirty="0" err="1"/>
              <a:t>memory</a:t>
            </a:r>
            <a:r>
              <a:rPr lang="fi-FI" sz="4000" dirty="0"/>
              <a:t> </a:t>
            </a:r>
            <a:r>
              <a:rPr lang="fi-FI" sz="4000" dirty="0" err="1"/>
              <a:t>places</a:t>
            </a:r>
            <a:r>
              <a:rPr lang="fi-FI" sz="4000" dirty="0"/>
              <a:t> A &amp; B </a:t>
            </a:r>
            <a:r>
              <a:rPr lang="fi-FI" sz="4000" dirty="0" err="1"/>
              <a:t>are</a:t>
            </a:r>
            <a:r>
              <a:rPr lang="fi-FI" sz="4000" dirty="0"/>
              <a:t> </a:t>
            </a:r>
            <a:r>
              <a:rPr lang="fi-FI" sz="4000" dirty="0" err="1"/>
              <a:t>enough</a:t>
            </a:r>
            <a:r>
              <a:rPr lang="fi-FI" sz="4000" dirty="0"/>
              <a:t> for </a:t>
            </a:r>
            <a:r>
              <a:rPr lang="fi-FI" sz="4000" dirty="0" err="1"/>
              <a:t>performing</a:t>
            </a:r>
            <a:r>
              <a:rPr lang="fi-FI" sz="4000" dirty="0"/>
              <a:t> </a:t>
            </a:r>
            <a:r>
              <a:rPr lang="fi-FI" sz="4000" dirty="0" err="1"/>
              <a:t>small</a:t>
            </a:r>
            <a:r>
              <a:rPr lang="fi-FI" sz="4000" dirty="0">
                <a:ea typeface="+mn-lt"/>
                <a:cs typeface="+mn-lt"/>
              </a:rPr>
              <a:t> </a:t>
            </a:r>
            <a:r>
              <a:rPr lang="fi-FI" sz="4000" dirty="0" err="1">
                <a:ea typeface="+mn-lt"/>
                <a:cs typeface="+mn-lt"/>
              </a:rPr>
              <a:t>calculations</a:t>
            </a:r>
            <a:r>
              <a:rPr lang="fi-FI" sz="4000" dirty="0">
                <a:ea typeface="+mn-lt"/>
                <a:cs typeface="+mn-lt"/>
              </a:rPr>
              <a:t>. </a:t>
            </a:r>
          </a:p>
          <a:p>
            <a:pPr algn="ctr"/>
            <a:endParaRPr lang="fi-FI" sz="4000" dirty="0"/>
          </a:p>
          <a:p>
            <a:pPr algn="ctr"/>
            <a:r>
              <a:rPr lang="fi-FI" sz="4000" dirty="0"/>
              <a:t>More </a:t>
            </a:r>
            <a:r>
              <a:rPr lang="fi-FI" sz="4000" dirty="0" err="1"/>
              <a:t>complex</a:t>
            </a:r>
            <a:r>
              <a:rPr lang="fi-FI" sz="4000" dirty="0"/>
              <a:t> </a:t>
            </a:r>
            <a:r>
              <a:rPr lang="fi-FI" sz="4000" dirty="0" err="1"/>
              <a:t>programs</a:t>
            </a:r>
            <a:r>
              <a:rPr lang="fi-FI" sz="4000" dirty="0"/>
              <a:t> </a:t>
            </a:r>
            <a:r>
              <a:rPr lang="fi-FI" sz="4000" dirty="0" err="1"/>
              <a:t>need</a:t>
            </a:r>
            <a:r>
              <a:rPr lang="fi-FI" sz="4000" dirty="0"/>
              <a:t> </a:t>
            </a:r>
            <a:r>
              <a:rPr lang="fi-FI" sz="4000" dirty="0" err="1"/>
              <a:t>more</a:t>
            </a:r>
            <a:r>
              <a:rPr lang="fi-FI" sz="4000" dirty="0"/>
              <a:t> </a:t>
            </a:r>
            <a:r>
              <a:rPr lang="fi-FI" sz="4000" dirty="0" err="1"/>
              <a:t>memory</a:t>
            </a:r>
            <a:r>
              <a:rPr lang="fi-FI" sz="4000" dirty="0"/>
              <a:t>.</a:t>
            </a:r>
            <a:endParaRPr lang="fi-FI" sz="4000" dirty="0">
              <a:cs typeface="Calibri"/>
            </a:endParaRPr>
          </a:p>
          <a:p>
            <a:pPr algn="ctr"/>
            <a:endParaRPr lang="fi-FI" sz="4000" dirty="0"/>
          </a:p>
          <a:p>
            <a:pPr algn="ctr"/>
            <a:r>
              <a:rPr lang="fi-FI" sz="4000" dirty="0"/>
              <a:t>Memory </a:t>
            </a:r>
            <a:r>
              <a:rPr lang="fi-FI" sz="4000" dirty="0" err="1"/>
              <a:t>that</a:t>
            </a:r>
            <a:r>
              <a:rPr lang="fi-FI" sz="4000" dirty="0"/>
              <a:t> </a:t>
            </a:r>
            <a:r>
              <a:rPr lang="fi-FI" sz="4000" dirty="0" err="1"/>
              <a:t>the</a:t>
            </a:r>
            <a:r>
              <a:rPr lang="fi-FI" sz="4000" dirty="0"/>
              <a:t> </a:t>
            </a:r>
            <a:r>
              <a:rPr lang="fi-FI" sz="4000" dirty="0" err="1"/>
              <a:t>processor</a:t>
            </a:r>
            <a:r>
              <a:rPr lang="fi-FI" sz="4000" dirty="0"/>
              <a:t> </a:t>
            </a:r>
            <a:r>
              <a:rPr lang="fi-FI" sz="4000" dirty="0" err="1"/>
              <a:t>can</a:t>
            </a:r>
            <a:r>
              <a:rPr lang="fi-FI" sz="4000" dirty="0"/>
              <a:t> </a:t>
            </a:r>
            <a:r>
              <a:rPr lang="fi-FI" sz="4000" dirty="0" err="1"/>
              <a:t>use</a:t>
            </a:r>
            <a:r>
              <a:rPr lang="fi-FI" sz="4000" dirty="0"/>
              <a:t> is </a:t>
            </a:r>
            <a:r>
              <a:rPr lang="fi-FI" sz="4000" dirty="0" err="1"/>
              <a:t>usually</a:t>
            </a:r>
            <a:r>
              <a:rPr lang="fi-FI" sz="4000" dirty="0"/>
              <a:t> </a:t>
            </a:r>
            <a:r>
              <a:rPr lang="fi-FI" sz="4000" dirty="0" err="1"/>
              <a:t>called</a:t>
            </a:r>
            <a:r>
              <a:rPr lang="fi-FI" sz="4000" dirty="0"/>
              <a:t> data </a:t>
            </a:r>
            <a:r>
              <a:rPr lang="fi-FI" sz="4000" dirty="0" err="1"/>
              <a:t>memory</a:t>
            </a:r>
            <a:endParaRPr lang="fi-FI" sz="4000" dirty="0" err="1">
              <a:cs typeface="Calibri"/>
            </a:endParaRPr>
          </a:p>
          <a:p>
            <a:pPr algn="ctr"/>
            <a:r>
              <a:rPr lang="fi-FI" sz="4000" dirty="0"/>
              <a:t>(</a:t>
            </a:r>
            <a:r>
              <a:rPr lang="fi-FI" sz="4000" dirty="0" err="1"/>
              <a:t>or</a:t>
            </a:r>
            <a:r>
              <a:rPr lang="fi-FI" sz="4000" dirty="0"/>
              <a:t> RAM-Random Access Memory)</a:t>
            </a:r>
            <a:endParaRPr lang="fi-FI" sz="4000" dirty="0"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200834"/>
            <a:ext cx="8856984" cy="31700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To </a:t>
            </a:r>
            <a:r>
              <a:rPr lang="fi-FI" sz="4000" dirty="0" err="1"/>
              <a:t>use</a:t>
            </a:r>
            <a:r>
              <a:rPr lang="fi-FI" sz="4000" dirty="0"/>
              <a:t> data </a:t>
            </a:r>
            <a:r>
              <a:rPr lang="fi-FI" sz="4000" dirty="0" err="1"/>
              <a:t>memory</a:t>
            </a:r>
            <a:r>
              <a:rPr lang="fi-FI" sz="4000" dirty="0"/>
              <a:t> </a:t>
            </a:r>
            <a:r>
              <a:rPr lang="fi-FI" sz="4000" dirty="0" err="1"/>
              <a:t>values</a:t>
            </a:r>
            <a:r>
              <a:rPr lang="fi-FI" sz="4000" dirty="0"/>
              <a:t> </a:t>
            </a:r>
            <a:r>
              <a:rPr lang="fi-FI" sz="4000" dirty="0" err="1"/>
              <a:t>they</a:t>
            </a:r>
            <a:r>
              <a:rPr lang="fi-FI" sz="4000" dirty="0"/>
              <a:t> </a:t>
            </a:r>
            <a:r>
              <a:rPr lang="fi-FI" sz="4000" dirty="0" err="1"/>
              <a:t>must</a:t>
            </a:r>
            <a:r>
              <a:rPr lang="fi-FI" sz="4000" dirty="0"/>
              <a:t> </a:t>
            </a:r>
            <a:r>
              <a:rPr lang="fi-FI" sz="4000" dirty="0" err="1"/>
              <a:t>first</a:t>
            </a:r>
            <a:r>
              <a:rPr lang="fi-FI" sz="4000" dirty="0"/>
              <a:t> </a:t>
            </a:r>
            <a:r>
              <a:rPr lang="fi-FI" sz="4000" dirty="0" err="1"/>
              <a:t>be</a:t>
            </a:r>
            <a:r>
              <a:rPr lang="fi-FI" sz="4000" dirty="0"/>
              <a:t> </a:t>
            </a:r>
            <a:r>
              <a:rPr lang="fi-FI" sz="4000" dirty="0" err="1"/>
              <a:t>stored</a:t>
            </a:r>
            <a:r>
              <a:rPr lang="fi-FI" sz="4000" dirty="0"/>
              <a:t> to </a:t>
            </a:r>
            <a:r>
              <a:rPr lang="fi-FI" sz="4000" dirty="0" err="1"/>
              <a:t>register</a:t>
            </a:r>
            <a:r>
              <a:rPr lang="fi-FI" sz="4000" dirty="0"/>
              <a:t> A &amp; B.</a:t>
            </a:r>
          </a:p>
          <a:p>
            <a:pPr algn="ctr"/>
            <a:endParaRPr lang="fi-FI" sz="4000" dirty="0"/>
          </a:p>
          <a:p>
            <a:pPr algn="ctr"/>
            <a:r>
              <a:rPr lang="fi-FI" sz="4000" dirty="0" err="1"/>
              <a:t>After</a:t>
            </a:r>
            <a:r>
              <a:rPr lang="fi-FI" sz="4000" dirty="0"/>
              <a:t> </a:t>
            </a:r>
            <a:r>
              <a:rPr lang="fi-FI" sz="4000" dirty="0" err="1"/>
              <a:t>processing</a:t>
            </a:r>
            <a:r>
              <a:rPr lang="fi-FI" sz="4000" dirty="0"/>
              <a:t> </a:t>
            </a:r>
            <a:r>
              <a:rPr lang="fi-FI" sz="4000" dirty="0" err="1"/>
              <a:t>the</a:t>
            </a:r>
            <a:r>
              <a:rPr lang="fi-FI" sz="4000" dirty="0"/>
              <a:t> </a:t>
            </a:r>
            <a:r>
              <a:rPr lang="fi-FI" sz="4000" dirty="0" err="1"/>
              <a:t>result</a:t>
            </a:r>
            <a:r>
              <a:rPr lang="fi-FI" sz="4000" dirty="0"/>
              <a:t> </a:t>
            </a:r>
            <a:r>
              <a:rPr lang="fi-FI" sz="4000" dirty="0" err="1"/>
              <a:t>can</a:t>
            </a:r>
            <a:r>
              <a:rPr lang="fi-FI" sz="4000" dirty="0"/>
              <a:t> </a:t>
            </a:r>
            <a:r>
              <a:rPr lang="fi-FI" sz="4000" dirty="0" err="1"/>
              <a:t>stored</a:t>
            </a:r>
            <a:r>
              <a:rPr lang="fi-FI" sz="4000" dirty="0"/>
              <a:t> </a:t>
            </a:r>
            <a:r>
              <a:rPr lang="fi-FI" sz="4000" dirty="0" err="1"/>
              <a:t>back</a:t>
            </a:r>
            <a:r>
              <a:rPr lang="fi-FI" sz="4000" dirty="0"/>
              <a:t> in to data-</a:t>
            </a:r>
            <a:r>
              <a:rPr lang="fi-FI" sz="4000" dirty="0" err="1"/>
              <a:t>memory</a:t>
            </a:r>
            <a:r>
              <a:rPr lang="fi-FI" sz="4000" dirty="0"/>
              <a:t>.</a:t>
            </a:r>
            <a:endParaRPr lang="fi-FI" sz="4000" dirty="0"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3698784" y="3717032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5" name="Trapezoid 14"/>
          <p:cNvSpPr/>
          <p:nvPr/>
        </p:nvSpPr>
        <p:spPr>
          <a:xfrm flipV="1">
            <a:off x="3660406" y="5309758"/>
            <a:ext cx="2714644" cy="1071570"/>
          </a:xfrm>
          <a:prstGeom prst="trapezoi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059832" y="4293096"/>
            <a:ext cx="57765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131840" y="5949280"/>
            <a:ext cx="70184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082632" y="4293096"/>
            <a:ext cx="49208" cy="165618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995936" y="328498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4274848" y="479715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141224" y="3703698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cxnSp>
        <p:nvCxnSpPr>
          <p:cNvPr id="22" name="Straight Arrow Connector 21"/>
          <p:cNvCxnSpPr>
            <a:stCxn id="21" idx="2"/>
          </p:cNvCxnSpPr>
          <p:nvPr/>
        </p:nvCxnSpPr>
        <p:spPr>
          <a:xfrm>
            <a:off x="5712728" y="4775268"/>
            <a:ext cx="11400" cy="4539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436096" y="328498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770222" y="3938634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10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12662" y="3918806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i-FI" sz="4000" dirty="0"/>
          </a:p>
        </p:txBody>
      </p:sp>
      <p:sp>
        <p:nvSpPr>
          <p:cNvPr id="26" name="TextBox 25"/>
          <p:cNvSpPr txBox="1"/>
          <p:nvPr/>
        </p:nvSpPr>
        <p:spPr>
          <a:xfrm>
            <a:off x="4374786" y="5459922"/>
            <a:ext cx="1214446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ALU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79512" y="980728"/>
            <a:ext cx="3384376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4" name="TextBox 33"/>
          <p:cNvSpPr txBox="1"/>
          <p:nvPr/>
        </p:nvSpPr>
        <p:spPr>
          <a:xfrm>
            <a:off x="251520" y="1052736"/>
            <a:ext cx="3240360" cy="206210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u="sng" dirty="0"/>
              <a:t>load A from row 0</a:t>
            </a:r>
          </a:p>
          <a:p>
            <a:pPr algn="ctr"/>
            <a:r>
              <a:rPr lang="fi-FI" sz="3200" dirty="0"/>
              <a:t>load B from row 1</a:t>
            </a:r>
          </a:p>
          <a:p>
            <a:pPr algn="ctr"/>
            <a:r>
              <a:rPr lang="fi-FI" sz="3200" dirty="0"/>
              <a:t>ADD A,B</a:t>
            </a:r>
          </a:p>
          <a:p>
            <a:pPr algn="ctr"/>
            <a:r>
              <a:rPr lang="fi-FI" sz="3200" dirty="0"/>
              <a:t>load A to row 2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804248" y="908720"/>
            <a:ext cx="2088232" cy="25202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6" name="TextBox 35"/>
          <p:cNvSpPr txBox="1"/>
          <p:nvPr/>
        </p:nvSpPr>
        <p:spPr>
          <a:xfrm>
            <a:off x="6156176" y="967368"/>
            <a:ext cx="571504" cy="267765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0</a:t>
            </a:r>
          </a:p>
          <a:p>
            <a:pPr algn="ctr"/>
            <a:r>
              <a:rPr lang="fi-FI" sz="3200" dirty="0"/>
              <a:t>1</a:t>
            </a:r>
          </a:p>
          <a:p>
            <a:pPr algn="ctr"/>
            <a:r>
              <a:rPr lang="fi-FI" sz="3200" dirty="0"/>
              <a:t>2</a:t>
            </a:r>
          </a:p>
          <a:p>
            <a:pPr algn="ctr"/>
            <a:r>
              <a:rPr lang="fi-FI" sz="3200" dirty="0"/>
              <a:t>3</a:t>
            </a:r>
          </a:p>
          <a:p>
            <a:pPr algn="ctr"/>
            <a:r>
              <a:rPr lang="fi-FI" sz="4000" dirty="0"/>
              <a:t>...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76256" y="980728"/>
            <a:ext cx="1728192" cy="206210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10</a:t>
            </a:r>
          </a:p>
          <a:p>
            <a:pPr algn="ctr"/>
            <a:r>
              <a:rPr lang="fi-FI" sz="3200" dirty="0"/>
              <a:t>60</a:t>
            </a:r>
          </a:p>
          <a:p>
            <a:pPr algn="ctr"/>
            <a:r>
              <a:rPr lang="fi-FI" sz="3200" dirty="0"/>
              <a:t>...</a:t>
            </a:r>
          </a:p>
          <a:p>
            <a:pPr algn="ctr"/>
            <a:r>
              <a:rPr lang="fi-FI" sz="3200" dirty="0"/>
              <a:t>...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796136" y="116632"/>
            <a:ext cx="3312368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Data </a:t>
            </a:r>
            <a:r>
              <a:rPr lang="fi-FI" sz="4000" dirty="0" err="1"/>
              <a:t>memory</a:t>
            </a:r>
            <a:endParaRPr lang="fi-FI" sz="4000">
              <a:cs typeface="Calibri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07504" y="128826"/>
            <a:ext cx="4824536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Program </a:t>
            </a:r>
            <a:r>
              <a:rPr lang="fi-FI" sz="4000" dirty="0" err="1"/>
              <a:t>memory</a:t>
            </a:r>
          </a:p>
        </p:txBody>
      </p:sp>
      <p:sp>
        <p:nvSpPr>
          <p:cNvPr id="52" name="Bent Arrow 51"/>
          <p:cNvSpPr/>
          <p:nvPr/>
        </p:nvSpPr>
        <p:spPr>
          <a:xfrm rot="16200000" flipH="1">
            <a:off x="3923928" y="836712"/>
            <a:ext cx="2160240" cy="244827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98784" y="3717032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Trapezoid 2"/>
          <p:cNvSpPr/>
          <p:nvPr/>
        </p:nvSpPr>
        <p:spPr>
          <a:xfrm flipV="1">
            <a:off x="3660406" y="5309758"/>
            <a:ext cx="2714644" cy="1071570"/>
          </a:xfrm>
          <a:prstGeom prst="trapezoi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059832" y="4293096"/>
            <a:ext cx="57765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131840" y="5949280"/>
            <a:ext cx="70184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082632" y="4293096"/>
            <a:ext cx="49208" cy="165618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995936" y="328498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274848" y="479715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141224" y="3703698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cxnSp>
        <p:nvCxnSpPr>
          <p:cNvPr id="10" name="Straight Arrow Connector 9"/>
          <p:cNvCxnSpPr>
            <a:stCxn id="9" idx="2"/>
          </p:cNvCxnSpPr>
          <p:nvPr/>
        </p:nvCxnSpPr>
        <p:spPr>
          <a:xfrm>
            <a:off x="5712728" y="4775268"/>
            <a:ext cx="11400" cy="4539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436096" y="328498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70222" y="3938634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10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12662" y="3918806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60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74786" y="5459922"/>
            <a:ext cx="1214446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ALU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79512" y="980728"/>
            <a:ext cx="3384376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6" name="TextBox 15"/>
          <p:cNvSpPr txBox="1"/>
          <p:nvPr/>
        </p:nvSpPr>
        <p:spPr>
          <a:xfrm>
            <a:off x="251520" y="1052736"/>
            <a:ext cx="3240360" cy="206210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load A from row 0</a:t>
            </a:r>
          </a:p>
          <a:p>
            <a:pPr algn="ctr"/>
            <a:r>
              <a:rPr lang="fi-FI" sz="3200" u="sng" dirty="0"/>
              <a:t>load B from row 1</a:t>
            </a:r>
          </a:p>
          <a:p>
            <a:pPr algn="ctr"/>
            <a:r>
              <a:rPr lang="fi-FI" sz="3200" dirty="0"/>
              <a:t>ADD A,B</a:t>
            </a:r>
          </a:p>
          <a:p>
            <a:pPr algn="ctr"/>
            <a:r>
              <a:rPr lang="fi-FI" sz="3200" dirty="0"/>
              <a:t>load A to row 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4248" y="908720"/>
            <a:ext cx="2088232" cy="25202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8" name="TextBox 17"/>
          <p:cNvSpPr txBox="1"/>
          <p:nvPr/>
        </p:nvSpPr>
        <p:spPr>
          <a:xfrm>
            <a:off x="6156176" y="967368"/>
            <a:ext cx="571504" cy="267765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0</a:t>
            </a:r>
          </a:p>
          <a:p>
            <a:pPr algn="ctr"/>
            <a:r>
              <a:rPr lang="fi-FI" sz="3200" dirty="0"/>
              <a:t>1</a:t>
            </a:r>
          </a:p>
          <a:p>
            <a:pPr algn="ctr"/>
            <a:r>
              <a:rPr lang="fi-FI" sz="3200" dirty="0"/>
              <a:t>2</a:t>
            </a:r>
          </a:p>
          <a:p>
            <a:pPr algn="ctr"/>
            <a:r>
              <a:rPr lang="fi-FI" sz="3200" dirty="0"/>
              <a:t>3</a:t>
            </a:r>
          </a:p>
          <a:p>
            <a:pPr algn="ctr"/>
            <a:r>
              <a:rPr lang="fi-FI" sz="4000" dirty="0"/>
              <a:t>...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76256" y="980728"/>
            <a:ext cx="1728192" cy="206210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10</a:t>
            </a:r>
          </a:p>
          <a:p>
            <a:pPr algn="ctr"/>
            <a:r>
              <a:rPr lang="fi-FI" sz="3200" dirty="0"/>
              <a:t>60</a:t>
            </a:r>
          </a:p>
          <a:p>
            <a:pPr algn="ctr"/>
            <a:r>
              <a:rPr lang="fi-FI" sz="3200" dirty="0"/>
              <a:t>...</a:t>
            </a:r>
          </a:p>
          <a:p>
            <a:pPr algn="ctr"/>
            <a:r>
              <a:rPr lang="fi-FI" sz="3200" dirty="0"/>
              <a:t>...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580112" y="116632"/>
            <a:ext cx="3528392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Data </a:t>
            </a:r>
            <a:r>
              <a:rPr lang="fi-FI" sz="4000" dirty="0" err="1"/>
              <a:t>memory</a:t>
            </a:r>
            <a:endParaRPr lang="fi-FI" sz="4000">
              <a:cs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496" y="116632"/>
            <a:ext cx="3960440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Program </a:t>
            </a:r>
            <a:r>
              <a:rPr lang="fi-FI" sz="4000" dirty="0" err="1"/>
              <a:t>memory</a:t>
            </a:r>
          </a:p>
        </p:txBody>
      </p:sp>
      <p:sp>
        <p:nvSpPr>
          <p:cNvPr id="22" name="Bent Arrow 21"/>
          <p:cNvSpPr/>
          <p:nvPr/>
        </p:nvSpPr>
        <p:spPr>
          <a:xfrm rot="16200000" flipH="1">
            <a:off x="4752020" y="1880828"/>
            <a:ext cx="1872208" cy="1080120"/>
          </a:xfrm>
          <a:prstGeom prst="bentArrow">
            <a:avLst>
              <a:gd name="adj1" fmla="val 50000"/>
              <a:gd name="adj2" fmla="val 47264"/>
              <a:gd name="adj3" fmla="val 26649"/>
              <a:gd name="adj4" fmla="val 421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63888" y="3717032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Trapezoid 2"/>
          <p:cNvSpPr/>
          <p:nvPr/>
        </p:nvSpPr>
        <p:spPr>
          <a:xfrm flipV="1">
            <a:off x="3660406" y="5309758"/>
            <a:ext cx="2714644" cy="1071570"/>
          </a:xfrm>
          <a:prstGeom prst="trapezoi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059832" y="4293096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131840" y="5949280"/>
            <a:ext cx="70184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082632" y="4293096"/>
            <a:ext cx="49208" cy="165618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851920" y="328498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139952" y="479715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445216" y="3703698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cxnSp>
        <p:nvCxnSpPr>
          <p:cNvPr id="10" name="Straight Arrow Connector 9"/>
          <p:cNvCxnSpPr>
            <a:stCxn id="9" idx="2"/>
          </p:cNvCxnSpPr>
          <p:nvPr/>
        </p:nvCxnSpPr>
        <p:spPr>
          <a:xfrm>
            <a:off x="6016720" y="4775268"/>
            <a:ext cx="11400" cy="4539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728688" y="328498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35326" y="3938634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10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16654" y="3918806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60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79512" y="908720"/>
            <a:ext cx="3384376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6" name="TextBox 15"/>
          <p:cNvSpPr txBox="1"/>
          <p:nvPr/>
        </p:nvSpPr>
        <p:spPr>
          <a:xfrm>
            <a:off x="251520" y="980728"/>
            <a:ext cx="3240360" cy="206210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load A from row 0</a:t>
            </a:r>
          </a:p>
          <a:p>
            <a:pPr algn="ctr"/>
            <a:r>
              <a:rPr lang="fi-FI" sz="3200" dirty="0"/>
              <a:t>load B from row 1</a:t>
            </a:r>
          </a:p>
          <a:p>
            <a:pPr algn="ctr"/>
            <a:r>
              <a:rPr lang="fi-FI" sz="3200" u="sng" dirty="0"/>
              <a:t>ADD A,B</a:t>
            </a:r>
          </a:p>
          <a:p>
            <a:pPr algn="ctr"/>
            <a:r>
              <a:rPr lang="fi-FI" sz="3200" dirty="0"/>
              <a:t>load A to row 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4248" y="836712"/>
            <a:ext cx="2088232" cy="25202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8" name="TextBox 17"/>
          <p:cNvSpPr txBox="1"/>
          <p:nvPr/>
        </p:nvSpPr>
        <p:spPr>
          <a:xfrm>
            <a:off x="6156176" y="836712"/>
            <a:ext cx="571504" cy="267765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0</a:t>
            </a:r>
          </a:p>
          <a:p>
            <a:pPr algn="ctr"/>
            <a:r>
              <a:rPr lang="fi-FI" sz="3200" dirty="0"/>
              <a:t>1</a:t>
            </a:r>
          </a:p>
          <a:p>
            <a:pPr algn="ctr"/>
            <a:r>
              <a:rPr lang="fi-FI" sz="3200" dirty="0"/>
              <a:t>2</a:t>
            </a:r>
          </a:p>
          <a:p>
            <a:pPr algn="ctr"/>
            <a:r>
              <a:rPr lang="fi-FI" sz="3200" dirty="0"/>
              <a:t>3</a:t>
            </a:r>
          </a:p>
          <a:p>
            <a:pPr algn="ctr"/>
            <a:r>
              <a:rPr lang="fi-FI" sz="4000" dirty="0"/>
              <a:t>...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76256" y="908720"/>
            <a:ext cx="1728192" cy="206210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10</a:t>
            </a:r>
          </a:p>
          <a:p>
            <a:pPr algn="ctr"/>
            <a:r>
              <a:rPr lang="fi-FI" sz="3200" dirty="0"/>
              <a:t>60</a:t>
            </a:r>
          </a:p>
          <a:p>
            <a:pPr algn="ctr"/>
            <a:r>
              <a:rPr lang="fi-FI" sz="3200" dirty="0"/>
              <a:t>...</a:t>
            </a:r>
          </a:p>
          <a:p>
            <a:pPr algn="ctr"/>
            <a:r>
              <a:rPr lang="fi-FI" sz="3200" dirty="0"/>
              <a:t>...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56176" y="116632"/>
            <a:ext cx="2952328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data-muisti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496" y="116632"/>
            <a:ext cx="4032448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Program </a:t>
            </a:r>
            <a:r>
              <a:rPr lang="fi-FI" sz="4000" dirty="0" err="1"/>
              <a:t>memory</a:t>
            </a:r>
          </a:p>
        </p:txBody>
      </p:sp>
      <p:sp>
        <p:nvSpPr>
          <p:cNvPr id="23" name="Bent Arrow 22"/>
          <p:cNvSpPr/>
          <p:nvPr/>
        </p:nvSpPr>
        <p:spPr>
          <a:xfrm rot="5400000">
            <a:off x="2987824" y="2852936"/>
            <a:ext cx="3168352" cy="1584176"/>
          </a:xfrm>
          <a:prstGeom prst="bentArrow">
            <a:avLst>
              <a:gd name="adj1" fmla="val 25000"/>
              <a:gd name="adj2" fmla="val 20052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24" name="Plus 23"/>
          <p:cNvSpPr/>
          <p:nvPr/>
        </p:nvSpPr>
        <p:spPr>
          <a:xfrm>
            <a:off x="4572000" y="5373216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5" name="TextBox 24"/>
          <p:cNvSpPr txBox="1"/>
          <p:nvPr/>
        </p:nvSpPr>
        <p:spPr>
          <a:xfrm>
            <a:off x="5580112" y="116632"/>
            <a:ext cx="3528392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Data </a:t>
            </a:r>
            <a:r>
              <a:rPr lang="fi-FI" sz="4000" dirty="0" err="1"/>
              <a:t>memory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98784" y="3717032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Trapezoid 2"/>
          <p:cNvSpPr/>
          <p:nvPr/>
        </p:nvSpPr>
        <p:spPr>
          <a:xfrm flipV="1">
            <a:off x="3660406" y="5309758"/>
            <a:ext cx="2714644" cy="1071570"/>
          </a:xfrm>
          <a:prstGeom prst="trapezoi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059832" y="4293096"/>
            <a:ext cx="57765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131840" y="5949280"/>
            <a:ext cx="70184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082632" y="4293096"/>
            <a:ext cx="49208" cy="165618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995936" y="328498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274848" y="479715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5141224" y="3703698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cxnSp>
        <p:nvCxnSpPr>
          <p:cNvPr id="10" name="Straight Arrow Connector 9"/>
          <p:cNvCxnSpPr>
            <a:stCxn id="9" idx="2"/>
          </p:cNvCxnSpPr>
          <p:nvPr/>
        </p:nvCxnSpPr>
        <p:spPr>
          <a:xfrm>
            <a:off x="5712728" y="4775268"/>
            <a:ext cx="11400" cy="4539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436096" y="328498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70222" y="3938634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70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12662" y="3918806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i-FI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4374786" y="5459922"/>
            <a:ext cx="1214446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ALU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79512" y="980728"/>
            <a:ext cx="3384376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6" name="TextBox 15"/>
          <p:cNvSpPr txBox="1"/>
          <p:nvPr/>
        </p:nvSpPr>
        <p:spPr>
          <a:xfrm>
            <a:off x="251520" y="1052736"/>
            <a:ext cx="3240360" cy="206210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load A from row 0</a:t>
            </a:r>
          </a:p>
          <a:p>
            <a:pPr algn="ctr"/>
            <a:r>
              <a:rPr lang="fi-FI" sz="3200" dirty="0"/>
              <a:t>load B from row 1</a:t>
            </a:r>
          </a:p>
          <a:p>
            <a:pPr algn="ctr"/>
            <a:r>
              <a:rPr lang="fi-FI" sz="3200" dirty="0"/>
              <a:t>ADD A,B</a:t>
            </a:r>
          </a:p>
          <a:p>
            <a:pPr algn="ctr"/>
            <a:r>
              <a:rPr lang="fi-FI" sz="3200" u="sng" dirty="0"/>
              <a:t>load A to row 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04248" y="908720"/>
            <a:ext cx="2088232" cy="25202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8" name="TextBox 17"/>
          <p:cNvSpPr txBox="1"/>
          <p:nvPr/>
        </p:nvSpPr>
        <p:spPr>
          <a:xfrm>
            <a:off x="6156176" y="967368"/>
            <a:ext cx="571504" cy="267765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0</a:t>
            </a:r>
          </a:p>
          <a:p>
            <a:pPr algn="ctr"/>
            <a:r>
              <a:rPr lang="fi-FI" sz="3200" dirty="0"/>
              <a:t>1</a:t>
            </a:r>
          </a:p>
          <a:p>
            <a:pPr algn="ctr"/>
            <a:r>
              <a:rPr lang="fi-FI" sz="3200" dirty="0"/>
              <a:t>2</a:t>
            </a:r>
          </a:p>
          <a:p>
            <a:pPr algn="ctr"/>
            <a:r>
              <a:rPr lang="fi-FI" sz="3200" dirty="0"/>
              <a:t>3</a:t>
            </a:r>
          </a:p>
          <a:p>
            <a:pPr algn="ctr"/>
            <a:r>
              <a:rPr lang="fi-FI" sz="4000" dirty="0"/>
              <a:t>...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76256" y="980728"/>
            <a:ext cx="1728192" cy="206210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10</a:t>
            </a:r>
          </a:p>
          <a:p>
            <a:pPr algn="ctr"/>
            <a:r>
              <a:rPr lang="fi-FI" sz="3200" dirty="0"/>
              <a:t>60</a:t>
            </a:r>
          </a:p>
          <a:p>
            <a:pPr algn="ctr"/>
            <a:r>
              <a:rPr lang="fi-FI" sz="3200" dirty="0"/>
              <a:t>70</a:t>
            </a:r>
          </a:p>
          <a:p>
            <a:pPr algn="ctr"/>
            <a:r>
              <a:rPr lang="fi-FI" sz="3200" dirty="0"/>
              <a:t>...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56176" y="116632"/>
            <a:ext cx="2952328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data-muisti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496" y="116632"/>
            <a:ext cx="4104456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Program </a:t>
            </a:r>
            <a:r>
              <a:rPr lang="fi-FI" sz="4000" dirty="0" err="1"/>
              <a:t>memory</a:t>
            </a:r>
          </a:p>
        </p:txBody>
      </p:sp>
      <p:sp>
        <p:nvSpPr>
          <p:cNvPr id="22" name="Bent Arrow 21"/>
          <p:cNvSpPr/>
          <p:nvPr/>
        </p:nvSpPr>
        <p:spPr>
          <a:xfrm>
            <a:off x="4067944" y="1844824"/>
            <a:ext cx="2016224" cy="1584176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80112" y="116632"/>
            <a:ext cx="3528392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Data </a:t>
            </a:r>
            <a:r>
              <a:rPr lang="fi-FI" sz="4000" dirty="0" err="1"/>
              <a:t>memory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7848872" cy="13234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 err="1"/>
              <a:t>The</a:t>
            </a:r>
            <a:r>
              <a:rPr lang="fi-FI" sz="4000" dirty="0"/>
              <a:t> </a:t>
            </a:r>
            <a:r>
              <a:rPr lang="fi-FI" sz="4000" dirty="0" err="1"/>
              <a:t>last</a:t>
            </a:r>
            <a:r>
              <a:rPr lang="fi-FI" sz="4000" dirty="0"/>
              <a:t> </a:t>
            </a:r>
            <a:r>
              <a:rPr lang="fi-FI" sz="4000" dirty="0" err="1"/>
              <a:t>use</a:t>
            </a:r>
            <a:r>
              <a:rPr lang="fi-FI" sz="4000" dirty="0"/>
              <a:t> for data </a:t>
            </a:r>
            <a:r>
              <a:rPr lang="fi-FI" sz="4000" dirty="0" err="1"/>
              <a:t>memory</a:t>
            </a:r>
            <a:r>
              <a:rPr lang="fi-FI" sz="4000" dirty="0"/>
              <a:t> is </a:t>
            </a:r>
            <a:r>
              <a:rPr lang="fi-FI" sz="4000" dirty="0" err="1"/>
              <a:t>called</a:t>
            </a:r>
            <a:r>
              <a:rPr lang="fi-FI" sz="4000" dirty="0"/>
              <a:t> </a:t>
            </a:r>
            <a:r>
              <a:rPr lang="fi-FI" sz="4000" dirty="0" err="1"/>
              <a:t>Stack</a:t>
            </a:r>
            <a:r>
              <a:rPr lang="fi-FI" sz="4000" dirty="0"/>
              <a:t> </a:t>
            </a:r>
            <a:r>
              <a:rPr lang="fi-FI" sz="4000" dirty="0" err="1"/>
              <a:t>memory</a:t>
            </a:r>
            <a:endParaRPr lang="fi-FI" sz="4000" dirty="0" err="1"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2492896"/>
            <a:ext cx="7848872" cy="378565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 err="1"/>
              <a:t>Stack</a:t>
            </a:r>
            <a:r>
              <a:rPr lang="fi-FI" sz="4000" dirty="0"/>
              <a:t> </a:t>
            </a:r>
            <a:r>
              <a:rPr lang="fi-FI" sz="4000" dirty="0" err="1"/>
              <a:t>memory</a:t>
            </a:r>
            <a:r>
              <a:rPr lang="fi-FI" sz="4000" dirty="0"/>
              <a:t> is </a:t>
            </a:r>
            <a:r>
              <a:rPr lang="fi-FI" sz="4000" dirty="0" err="1"/>
              <a:t>used</a:t>
            </a:r>
            <a:r>
              <a:rPr lang="fi-FI" sz="4000" dirty="0"/>
              <a:t> </a:t>
            </a:r>
            <a:r>
              <a:rPr lang="fi-FI" sz="4000" dirty="0" err="1"/>
              <a:t>when</a:t>
            </a:r>
            <a:r>
              <a:rPr lang="fi-FI" sz="4000" dirty="0"/>
              <a:t> </a:t>
            </a:r>
            <a:r>
              <a:rPr lang="fi-FI" sz="4000" dirty="0" err="1"/>
              <a:t>we</a:t>
            </a:r>
            <a:r>
              <a:rPr lang="fi-FI" sz="4000" dirty="0"/>
              <a:t> </a:t>
            </a:r>
            <a:r>
              <a:rPr lang="fi-FI" sz="4000" dirty="0" err="1"/>
              <a:t>have</a:t>
            </a:r>
            <a:r>
              <a:rPr lang="fi-FI" sz="4000" dirty="0"/>
              <a:t> to </a:t>
            </a:r>
            <a:r>
              <a:rPr lang="fi-FI" sz="4000" dirty="0" err="1"/>
              <a:t>interrupt</a:t>
            </a:r>
            <a:r>
              <a:rPr lang="fi-FI" sz="4000" dirty="0"/>
              <a:t> </a:t>
            </a:r>
            <a:r>
              <a:rPr lang="fi-FI" sz="4000" dirty="0" err="1"/>
              <a:t>the</a:t>
            </a:r>
            <a:r>
              <a:rPr lang="fi-FI" sz="4000" dirty="0"/>
              <a:t> main </a:t>
            </a:r>
            <a:r>
              <a:rPr lang="fi-FI" sz="4000" dirty="0" err="1"/>
              <a:t>program</a:t>
            </a:r>
            <a:r>
              <a:rPr lang="fi-FI" sz="4000" dirty="0"/>
              <a:t> and </a:t>
            </a:r>
            <a:r>
              <a:rPr lang="fi-FI" sz="4000" dirty="0" err="1"/>
              <a:t>execute</a:t>
            </a:r>
            <a:r>
              <a:rPr lang="fi-FI" sz="4000" dirty="0"/>
              <a:t> a </a:t>
            </a:r>
            <a:r>
              <a:rPr lang="fi-FI" sz="4000" dirty="0" err="1"/>
              <a:t>subprogram</a:t>
            </a:r>
            <a:r>
              <a:rPr lang="fi-FI" sz="4000" dirty="0"/>
              <a:t>.</a:t>
            </a:r>
          </a:p>
          <a:p>
            <a:pPr algn="ctr"/>
            <a:endParaRPr lang="fi-FI" sz="4000" dirty="0"/>
          </a:p>
          <a:p>
            <a:pPr algn="ctr"/>
            <a:r>
              <a:rPr lang="fi-FI" sz="4000" dirty="0" err="1"/>
              <a:t>After</a:t>
            </a:r>
            <a:r>
              <a:rPr lang="fi-FI" sz="4000" dirty="0"/>
              <a:t> </a:t>
            </a:r>
            <a:r>
              <a:rPr lang="fi-FI" sz="4000" dirty="0" err="1"/>
              <a:t>we</a:t>
            </a:r>
            <a:r>
              <a:rPr lang="fi-FI" sz="4000" dirty="0"/>
              <a:t> </a:t>
            </a:r>
            <a:r>
              <a:rPr lang="fi-FI" sz="4000" dirty="0" err="1"/>
              <a:t>have</a:t>
            </a:r>
            <a:r>
              <a:rPr lang="fi-FI" sz="4000" dirty="0"/>
              <a:t> </a:t>
            </a:r>
            <a:r>
              <a:rPr lang="fi-FI" sz="4000" dirty="0" err="1"/>
              <a:t>run</a:t>
            </a:r>
            <a:r>
              <a:rPr lang="fi-FI" sz="4000" dirty="0"/>
              <a:t> </a:t>
            </a:r>
            <a:r>
              <a:rPr lang="fi-FI" sz="4000" dirty="0" err="1"/>
              <a:t>the</a:t>
            </a:r>
            <a:r>
              <a:rPr lang="fi-FI" sz="4000" dirty="0"/>
              <a:t> </a:t>
            </a:r>
            <a:r>
              <a:rPr lang="fi-FI" sz="4000" dirty="0" err="1"/>
              <a:t>subprogram</a:t>
            </a:r>
            <a:r>
              <a:rPr lang="fi-FI" sz="4000" dirty="0"/>
              <a:t>, </a:t>
            </a:r>
            <a:r>
              <a:rPr lang="fi-FI" sz="4000" dirty="0" err="1"/>
              <a:t>we</a:t>
            </a:r>
            <a:r>
              <a:rPr lang="fi-FI" sz="4000" dirty="0"/>
              <a:t> </a:t>
            </a:r>
            <a:r>
              <a:rPr lang="fi-FI" sz="4000" dirty="0" err="1"/>
              <a:t>return</a:t>
            </a:r>
            <a:r>
              <a:rPr lang="fi-FI" sz="4000" dirty="0"/>
              <a:t> </a:t>
            </a:r>
            <a:r>
              <a:rPr lang="fi-FI" sz="4000" dirty="0" err="1"/>
              <a:t>back</a:t>
            </a:r>
            <a:r>
              <a:rPr lang="fi-FI" sz="4000" dirty="0"/>
              <a:t> to </a:t>
            </a:r>
            <a:r>
              <a:rPr lang="fi-FI" sz="4000" dirty="0" err="1"/>
              <a:t>the</a:t>
            </a:r>
            <a:r>
              <a:rPr lang="fi-FI" sz="4000" dirty="0"/>
              <a:t> main </a:t>
            </a:r>
            <a:r>
              <a:rPr lang="fi-FI" sz="4000" dirty="0" err="1"/>
              <a:t>program</a:t>
            </a:r>
            <a:r>
              <a:rPr lang="fi-FI" sz="4000" dirty="0"/>
              <a:t>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1187624" y="980728"/>
            <a:ext cx="0" cy="1361734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29" name="AutoShape 5"/>
          <p:cNvSpPr>
            <a:spLocks noChangeArrowheads="1"/>
          </p:cNvSpPr>
          <p:nvPr/>
        </p:nvSpPr>
        <p:spPr bwMode="auto">
          <a:xfrm>
            <a:off x="899592" y="2060847"/>
            <a:ext cx="576064" cy="840093"/>
          </a:xfrm>
          <a:prstGeom prst="irregularSeal1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1403648" y="2348880"/>
            <a:ext cx="7272808" cy="0"/>
          </a:xfrm>
          <a:prstGeom prst="line">
            <a:avLst/>
          </a:prstGeom>
          <a:ln>
            <a:prstDash val="lgDashDot"/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1047602" y="92819"/>
            <a:ext cx="5169817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0423" tIns="25211" rIns="50423" bIns="25211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Arial"/>
              </a:rPr>
              <a:t>The subprogram</a:t>
            </a:r>
            <a:r>
              <a:rPr kumimoji="0" lang="en-US" sz="3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/>
                <a:ea typeface="Tahoma"/>
                <a:cs typeface="Arial"/>
              </a:rPr>
              <a:t> is called</a:t>
            </a:r>
            <a:endParaRPr kumimoji="0" lang="fi-FI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ahoma"/>
              <a:ea typeface="Tahoma"/>
              <a:cs typeface="Arial"/>
            </a:endParaRPr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1043608" y="3212976"/>
            <a:ext cx="741682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0423" tIns="25211" rIns="50423" bIns="2521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i-FI" sz="40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ahoma"/>
                <a:ea typeface="Tahoma"/>
                <a:cs typeface="Arial"/>
              </a:rPr>
              <a:t>Run</a:t>
            </a:r>
            <a:r>
              <a:rPr kumimoji="0" lang="fi-FI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/>
                <a:ea typeface="Tahoma"/>
                <a:cs typeface="Arial"/>
              </a:rPr>
              <a:t> </a:t>
            </a:r>
            <a:r>
              <a:rPr lang="fi-FI" sz="4000" b="1" dirty="0" err="1">
                <a:solidFill>
                  <a:srgbClr val="000000"/>
                </a:solidFill>
                <a:latin typeface="Tahoma"/>
                <a:ea typeface="Tahoma"/>
                <a:cs typeface="Arial"/>
              </a:rPr>
              <a:t>subprogram</a:t>
            </a:r>
            <a:endParaRPr kumimoji="0" lang="fi-FI" sz="4000" b="0" i="0" u="none" strike="noStrike" cap="none" normalizeH="0" baseline="0" dirty="0" err="1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8676456" y="2348880"/>
            <a:ext cx="0" cy="2664297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 flipH="1">
            <a:off x="1187623" y="5013176"/>
            <a:ext cx="7488831" cy="0"/>
          </a:xfrm>
          <a:prstGeom prst="line">
            <a:avLst/>
          </a:prstGeom>
          <a:ln>
            <a:prstDash val="lgDashDotDot"/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1187624" y="5013175"/>
            <a:ext cx="0" cy="1344149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36" name="Text Box 12"/>
          <p:cNvSpPr txBox="1">
            <a:spLocks noChangeArrowheads="1"/>
          </p:cNvSpPr>
          <p:nvPr/>
        </p:nvSpPr>
        <p:spPr bwMode="auto">
          <a:xfrm>
            <a:off x="1475656" y="5517232"/>
            <a:ext cx="684076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0423" tIns="25211" rIns="50423" bIns="2521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i-FI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Arial" pitchFamily="34" charset="0"/>
              </a:rPr>
              <a:t>Program continues</a:t>
            </a:r>
            <a:endParaRPr kumimoji="0" lang="fi-F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1619672" y="1772815"/>
            <a:ext cx="6480720" cy="840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0423" tIns="25211" rIns="50423" bIns="2521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Arial" pitchFamily="34" charset="0"/>
              </a:rPr>
              <a:t>Save program parameters to Stack</a:t>
            </a:r>
            <a:endParaRPr kumimoji="0" lang="fi-FI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1259632" y="4365104"/>
            <a:ext cx="7560840" cy="840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0423" tIns="25211" rIns="50423" bIns="2521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Arial" pitchFamily="34" charset="0"/>
              </a:rPr>
              <a:t>Restore program parameters from Stack</a:t>
            </a:r>
            <a:endParaRPr kumimoji="0" lang="fi-FI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5"/>
          <p:cNvSpPr>
            <a:spLocks noChangeArrowheads="1"/>
          </p:cNvSpPr>
          <p:nvPr/>
        </p:nvSpPr>
        <p:spPr bwMode="auto">
          <a:xfrm>
            <a:off x="6228184" y="0"/>
            <a:ext cx="576064" cy="720080"/>
          </a:xfrm>
          <a:prstGeom prst="irregularSeal1">
            <a:avLst/>
          </a:prstGeom>
          <a:solidFill>
            <a:srgbClr val="00CC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1259632" y="908720"/>
            <a:ext cx="684076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0423" tIns="25211" rIns="50423" bIns="25211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i-FI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itchFamily="34" charset="0"/>
                <a:cs typeface="Arial" pitchFamily="34" charset="0"/>
              </a:rPr>
              <a:t>Program runs</a:t>
            </a:r>
            <a:endParaRPr kumimoji="0" lang="fi-F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48264" y="839034"/>
            <a:ext cx="1368152" cy="37420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TextBox 2"/>
          <p:cNvSpPr txBox="1"/>
          <p:nvPr/>
        </p:nvSpPr>
        <p:spPr>
          <a:xfrm>
            <a:off x="8388424" y="825674"/>
            <a:ext cx="571504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0</a:t>
            </a:r>
          </a:p>
          <a:p>
            <a:pPr algn="ctr"/>
            <a:r>
              <a:rPr lang="fi-FI" sz="3200" dirty="0"/>
              <a:t>1</a:t>
            </a:r>
          </a:p>
          <a:p>
            <a:pPr algn="ctr"/>
            <a:r>
              <a:rPr lang="fi-FI" sz="3200" dirty="0"/>
              <a:t>2</a:t>
            </a:r>
          </a:p>
          <a:p>
            <a:pPr algn="ctr"/>
            <a:r>
              <a:rPr lang="fi-FI" sz="3200" dirty="0"/>
              <a:t>3</a:t>
            </a:r>
          </a:p>
          <a:p>
            <a:pPr algn="ctr"/>
            <a:r>
              <a:rPr lang="fi-FI" sz="3200" dirty="0"/>
              <a:t>4</a:t>
            </a:r>
          </a:p>
          <a:p>
            <a:pPr algn="ctr"/>
            <a:r>
              <a:rPr lang="fi-FI" sz="3200" dirty="0"/>
              <a:t>5</a:t>
            </a:r>
          </a:p>
          <a:p>
            <a:pPr algn="ctr"/>
            <a:r>
              <a:rPr lang="fi-FI" sz="3200" dirty="0"/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92280" y="911042"/>
            <a:ext cx="936104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10</a:t>
            </a:r>
          </a:p>
          <a:p>
            <a:pPr algn="ctr"/>
            <a:r>
              <a:rPr lang="fi-FI" sz="3200" dirty="0"/>
              <a:t>60</a:t>
            </a:r>
          </a:p>
          <a:p>
            <a:pPr algn="ctr"/>
            <a:r>
              <a:rPr lang="fi-FI" sz="3200" dirty="0"/>
              <a:t>70</a:t>
            </a:r>
          </a:p>
          <a:p>
            <a:pPr algn="ctr"/>
            <a:endParaRPr lang="fi-FI" sz="3200" dirty="0"/>
          </a:p>
          <a:p>
            <a:pPr algn="ctr"/>
            <a:endParaRPr lang="fi-FI" sz="3200" dirty="0"/>
          </a:p>
          <a:p>
            <a:pPr algn="ctr"/>
            <a:endParaRPr lang="fi-FI" sz="3200" dirty="0"/>
          </a:p>
          <a:p>
            <a:pPr algn="ctr"/>
            <a:r>
              <a:rPr lang="fi-FI" sz="3200" dirty="0"/>
              <a:t>70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24128" y="56818"/>
            <a:ext cx="3024336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Data-muisti</a:t>
            </a:r>
          </a:p>
        </p:txBody>
      </p:sp>
      <p:sp>
        <p:nvSpPr>
          <p:cNvPr id="9" name="Up Arrow 8"/>
          <p:cNvSpPr/>
          <p:nvPr/>
        </p:nvSpPr>
        <p:spPr>
          <a:xfrm>
            <a:off x="7380312" y="4581128"/>
            <a:ext cx="576064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extBox 9"/>
          <p:cNvSpPr txBox="1"/>
          <p:nvPr/>
        </p:nvSpPr>
        <p:spPr>
          <a:xfrm>
            <a:off x="6408712" y="5241394"/>
            <a:ext cx="2699792" cy="13234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 err="1"/>
              <a:t>Stack</a:t>
            </a:r>
            <a:r>
              <a:rPr lang="fi-FI" sz="4000" dirty="0"/>
              <a:t> </a:t>
            </a:r>
            <a:r>
              <a:rPr lang="fi-FI" sz="4000" dirty="0" err="1"/>
              <a:t>memory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858760" y="5525782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4" name="TextBox 23"/>
          <p:cNvSpPr txBox="1"/>
          <p:nvPr/>
        </p:nvSpPr>
        <p:spPr>
          <a:xfrm>
            <a:off x="4144512" y="509373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301200" y="5512448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6" name="TextBox 25"/>
          <p:cNvSpPr txBox="1"/>
          <p:nvPr/>
        </p:nvSpPr>
        <p:spPr>
          <a:xfrm>
            <a:off x="5584672" y="509373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30198" y="5747384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70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372638" y="5727556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66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23528" y="836712"/>
            <a:ext cx="3168352" cy="38164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0" name="TextBox 29"/>
          <p:cNvSpPr txBox="1"/>
          <p:nvPr/>
        </p:nvSpPr>
        <p:spPr>
          <a:xfrm>
            <a:off x="323528" y="980728"/>
            <a:ext cx="3096344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 ...</a:t>
            </a:r>
          </a:p>
          <a:p>
            <a:pPr algn="ctr"/>
            <a:r>
              <a:rPr lang="fi-FI" sz="3200" u="sng" dirty="0"/>
              <a:t>Push A to stack</a:t>
            </a:r>
          </a:p>
          <a:p>
            <a:pPr algn="ctr"/>
            <a:r>
              <a:rPr lang="fi-FI" sz="3200" dirty="0"/>
              <a:t>Push B to stack</a:t>
            </a:r>
          </a:p>
          <a:p>
            <a:pPr algn="ctr"/>
            <a:r>
              <a:rPr lang="fi-FI" sz="3200" dirty="0"/>
              <a:t>Sub program</a:t>
            </a:r>
          </a:p>
          <a:p>
            <a:pPr algn="ctr"/>
            <a:r>
              <a:rPr lang="fi-FI" sz="3200" dirty="0"/>
              <a:t>Pop B from stack</a:t>
            </a:r>
          </a:p>
          <a:p>
            <a:pPr algn="ctr"/>
            <a:r>
              <a:rPr lang="fi-FI" sz="3200" dirty="0"/>
              <a:t>Pop A from stack</a:t>
            </a:r>
          </a:p>
          <a:p>
            <a:pPr algn="ctr"/>
            <a:r>
              <a:rPr lang="fi-FI" sz="3200" dirty="0"/>
              <a:t>...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51520" y="44624"/>
            <a:ext cx="4104456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Program </a:t>
            </a:r>
            <a:r>
              <a:rPr lang="fi-FI" sz="4000" dirty="0" err="1"/>
              <a:t>memory</a:t>
            </a:r>
          </a:p>
        </p:txBody>
      </p:sp>
      <p:sp>
        <p:nvSpPr>
          <p:cNvPr id="17" name="Bent Arrow 16"/>
          <p:cNvSpPr/>
          <p:nvPr/>
        </p:nvSpPr>
        <p:spPr>
          <a:xfrm>
            <a:off x="4211960" y="3717032"/>
            <a:ext cx="2520280" cy="151216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20072" y="56818"/>
            <a:ext cx="3528392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Data </a:t>
            </a:r>
            <a:r>
              <a:rPr lang="fi-FI" sz="4000" dirty="0" err="1"/>
              <a:t>memory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60673"/>
            <a:ext cx="8715436" cy="2664520"/>
          </a:xfrm>
        </p:spPr>
        <p:txBody>
          <a:bodyPr>
            <a:normAutofit/>
          </a:bodyPr>
          <a:lstStyle/>
          <a:p>
            <a:r>
              <a:rPr lang="fi-FI" dirty="0"/>
              <a:t>Here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two</a:t>
            </a:r>
            <a:r>
              <a:rPr lang="fi-FI" dirty="0"/>
              <a:t> </a:t>
            </a:r>
            <a:r>
              <a:rPr lang="fi-FI" dirty="0" err="1"/>
              <a:t>register</a:t>
            </a:r>
            <a:r>
              <a:rPr lang="fi-FI" dirty="0"/>
              <a:t> A &amp; B. </a:t>
            </a:r>
            <a:br>
              <a:rPr lang="fi-FI" dirty="0"/>
            </a:br>
            <a:r>
              <a:rPr lang="fi-FI" dirty="0"/>
              <a:t>and ALU-</a:t>
            </a:r>
            <a:r>
              <a:rPr lang="fi-FI" dirty="0" err="1"/>
              <a:t>commands</a:t>
            </a:r>
            <a:r>
              <a:rPr lang="fi-FI" dirty="0"/>
              <a:t>.</a:t>
            </a:r>
            <a:br>
              <a:rPr lang="fi-FI" dirty="0"/>
            </a:br>
            <a:r>
              <a:rPr lang="fi-FI" dirty="0"/>
              <a:t>+ , - , *, / , &gt; , &lt;, =</a:t>
            </a:r>
          </a:p>
        </p:txBody>
      </p:sp>
      <p:sp>
        <p:nvSpPr>
          <p:cNvPr id="4" name="Rectangle 3"/>
          <p:cNvSpPr/>
          <p:nvPr/>
        </p:nvSpPr>
        <p:spPr>
          <a:xfrm>
            <a:off x="1500166" y="4266613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6" name="Trapezoid 5"/>
          <p:cNvSpPr/>
          <p:nvPr/>
        </p:nvSpPr>
        <p:spPr>
          <a:xfrm flipV="1">
            <a:off x="3000364" y="4266613"/>
            <a:ext cx="2714644" cy="1071570"/>
          </a:xfrm>
          <a:prstGeom prst="trapezoi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0" name="Straight Arrow Connector 19"/>
          <p:cNvCxnSpPr/>
          <p:nvPr/>
        </p:nvCxnSpPr>
        <p:spPr>
          <a:xfrm rot="5400000" flipH="1" flipV="1">
            <a:off x="1802481" y="5588216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051720" y="5861273"/>
            <a:ext cx="230425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cxnSpLocks/>
          </p:cNvCxnSpPr>
          <p:nvPr/>
        </p:nvCxnSpPr>
        <p:spPr>
          <a:xfrm rot="5400000">
            <a:off x="4107653" y="5588216"/>
            <a:ext cx="5000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785918" y="3838779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cxnSp>
        <p:nvCxnSpPr>
          <p:cNvPr id="49" name="Straight Arrow Connector 48"/>
          <p:cNvCxnSpPr>
            <a:cxnSpLocks/>
          </p:cNvCxnSpPr>
          <p:nvPr/>
        </p:nvCxnSpPr>
        <p:spPr>
          <a:xfrm>
            <a:off x="2643174" y="4802398"/>
            <a:ext cx="49113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6072198" y="4266613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cxnSp>
        <p:nvCxnSpPr>
          <p:cNvPr id="59" name="Straight Arrow Connector 58"/>
          <p:cNvCxnSpPr/>
          <p:nvPr/>
        </p:nvCxnSpPr>
        <p:spPr>
          <a:xfrm rot="10800000">
            <a:off x="5572132" y="4766679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357950" y="3916711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67" name="Down Arrow 66"/>
          <p:cNvSpPr/>
          <p:nvPr/>
        </p:nvSpPr>
        <p:spPr>
          <a:xfrm>
            <a:off x="3929058" y="3485009"/>
            <a:ext cx="785818" cy="710960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1" name="TextBox 70"/>
          <p:cNvSpPr txBox="1"/>
          <p:nvPr/>
        </p:nvSpPr>
        <p:spPr>
          <a:xfrm>
            <a:off x="2441842" y="2980100"/>
            <a:ext cx="3954170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ALU-commands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940371" y="6043890"/>
            <a:ext cx="7344816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fi-FI" sz="3600" dirty="0" err="1"/>
              <a:t>The</a:t>
            </a:r>
            <a:r>
              <a:rPr lang="fi-FI" sz="3600" dirty="0"/>
              <a:t> </a:t>
            </a:r>
            <a:r>
              <a:rPr lang="fi-FI" sz="3600" dirty="0" err="1"/>
              <a:t>result</a:t>
            </a:r>
            <a:r>
              <a:rPr lang="fi-FI" sz="3600" dirty="0"/>
              <a:t> </a:t>
            </a:r>
            <a:r>
              <a:rPr lang="fi-FI" sz="3600" dirty="0" err="1"/>
              <a:t>returns</a:t>
            </a:r>
            <a:r>
              <a:rPr lang="fi-FI" sz="3600" dirty="0"/>
              <a:t> to </a:t>
            </a:r>
            <a:r>
              <a:rPr lang="fi-FI" sz="3600" dirty="0" err="1"/>
              <a:t>register</a:t>
            </a:r>
            <a:r>
              <a:rPr lang="fi-FI" sz="3600" dirty="0"/>
              <a:t> 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48264" y="839034"/>
            <a:ext cx="1368152" cy="37420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TextBox 2"/>
          <p:cNvSpPr txBox="1"/>
          <p:nvPr/>
        </p:nvSpPr>
        <p:spPr>
          <a:xfrm>
            <a:off x="8388424" y="825674"/>
            <a:ext cx="571504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0</a:t>
            </a:r>
          </a:p>
          <a:p>
            <a:pPr algn="ctr"/>
            <a:r>
              <a:rPr lang="fi-FI" sz="3200" dirty="0"/>
              <a:t>1</a:t>
            </a:r>
          </a:p>
          <a:p>
            <a:pPr algn="ctr"/>
            <a:r>
              <a:rPr lang="fi-FI" sz="3200" dirty="0"/>
              <a:t>2</a:t>
            </a:r>
          </a:p>
          <a:p>
            <a:pPr algn="ctr"/>
            <a:r>
              <a:rPr lang="fi-FI" sz="3200" dirty="0"/>
              <a:t>3</a:t>
            </a:r>
          </a:p>
          <a:p>
            <a:pPr algn="ctr"/>
            <a:r>
              <a:rPr lang="fi-FI" sz="3200" dirty="0"/>
              <a:t>4</a:t>
            </a:r>
          </a:p>
          <a:p>
            <a:pPr algn="ctr"/>
            <a:r>
              <a:rPr lang="fi-FI" sz="3200" dirty="0"/>
              <a:t>5</a:t>
            </a:r>
          </a:p>
          <a:p>
            <a:pPr algn="ctr"/>
            <a:r>
              <a:rPr lang="fi-FI" sz="3200" dirty="0"/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92280" y="911042"/>
            <a:ext cx="936104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10</a:t>
            </a:r>
          </a:p>
          <a:p>
            <a:pPr algn="ctr"/>
            <a:r>
              <a:rPr lang="fi-FI" sz="3200" dirty="0"/>
              <a:t>60</a:t>
            </a:r>
          </a:p>
          <a:p>
            <a:pPr algn="ctr"/>
            <a:r>
              <a:rPr lang="fi-FI" sz="3200" dirty="0"/>
              <a:t>70</a:t>
            </a:r>
          </a:p>
          <a:p>
            <a:pPr algn="ctr"/>
            <a:endParaRPr lang="fi-FI" sz="3200" dirty="0"/>
          </a:p>
          <a:p>
            <a:pPr algn="ctr"/>
            <a:endParaRPr lang="fi-FI" sz="3200" dirty="0"/>
          </a:p>
          <a:p>
            <a:pPr algn="ctr"/>
            <a:r>
              <a:rPr lang="fi-FI" sz="3200" dirty="0"/>
              <a:t>66</a:t>
            </a:r>
          </a:p>
          <a:p>
            <a:pPr algn="ctr"/>
            <a:r>
              <a:rPr lang="fi-FI" sz="3200" dirty="0"/>
              <a:t>70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24128" y="56818"/>
            <a:ext cx="3024336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Data-muisti</a:t>
            </a:r>
          </a:p>
        </p:txBody>
      </p:sp>
      <p:sp>
        <p:nvSpPr>
          <p:cNvPr id="6" name="Up Arrow 5"/>
          <p:cNvSpPr/>
          <p:nvPr/>
        </p:nvSpPr>
        <p:spPr>
          <a:xfrm>
            <a:off x="7380312" y="4581128"/>
            <a:ext cx="576064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Box 6"/>
          <p:cNvSpPr txBox="1"/>
          <p:nvPr/>
        </p:nvSpPr>
        <p:spPr>
          <a:xfrm>
            <a:off x="6408712" y="5241394"/>
            <a:ext cx="2699792" cy="13234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 err="1"/>
              <a:t>Stack</a:t>
            </a:r>
            <a:r>
              <a:rPr lang="fi-FI" sz="4000" dirty="0"/>
              <a:t> </a:t>
            </a:r>
          </a:p>
          <a:p>
            <a:pPr algn="ctr"/>
            <a:r>
              <a:rPr lang="fi-FI" sz="4000" dirty="0" err="1"/>
              <a:t>memory</a:t>
            </a:r>
            <a:endParaRPr lang="fi-FI" sz="4000" dirty="0"/>
          </a:p>
        </p:txBody>
      </p:sp>
      <p:sp>
        <p:nvSpPr>
          <p:cNvPr id="8" name="Rectangle 7"/>
          <p:cNvSpPr/>
          <p:nvPr/>
        </p:nvSpPr>
        <p:spPr>
          <a:xfrm>
            <a:off x="3858760" y="5525782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9" name="TextBox 8"/>
          <p:cNvSpPr txBox="1"/>
          <p:nvPr/>
        </p:nvSpPr>
        <p:spPr>
          <a:xfrm>
            <a:off x="4144512" y="509373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01200" y="5512448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1" name="TextBox 10"/>
          <p:cNvSpPr txBox="1"/>
          <p:nvPr/>
        </p:nvSpPr>
        <p:spPr>
          <a:xfrm>
            <a:off x="5584672" y="509373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30198" y="5747384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i-FI" sz="4000" dirty="0"/>
          </a:p>
        </p:txBody>
      </p:sp>
      <p:sp>
        <p:nvSpPr>
          <p:cNvPr id="13" name="TextBox 12"/>
          <p:cNvSpPr txBox="1"/>
          <p:nvPr/>
        </p:nvSpPr>
        <p:spPr>
          <a:xfrm>
            <a:off x="5372638" y="5727556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66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3528" y="836712"/>
            <a:ext cx="3168352" cy="38164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5" name="TextBox 14"/>
          <p:cNvSpPr txBox="1"/>
          <p:nvPr/>
        </p:nvSpPr>
        <p:spPr>
          <a:xfrm>
            <a:off x="539552" y="1052736"/>
            <a:ext cx="2808312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 ...</a:t>
            </a:r>
          </a:p>
          <a:p>
            <a:pPr algn="ctr"/>
            <a:r>
              <a:rPr lang="fi-FI" sz="3200" dirty="0"/>
              <a:t>Laita A pinoon</a:t>
            </a:r>
          </a:p>
          <a:p>
            <a:pPr algn="ctr"/>
            <a:r>
              <a:rPr lang="fi-FI" sz="3200" u="sng" dirty="0"/>
              <a:t>Laita B pinoon</a:t>
            </a:r>
          </a:p>
          <a:p>
            <a:pPr algn="ctr"/>
            <a:r>
              <a:rPr lang="fi-FI" sz="3200" dirty="0"/>
              <a:t>Tee jotain</a:t>
            </a:r>
          </a:p>
          <a:p>
            <a:pPr algn="ctr"/>
            <a:r>
              <a:rPr lang="fi-FI" sz="3200" dirty="0"/>
              <a:t>Lataa B pinosta</a:t>
            </a:r>
          </a:p>
          <a:p>
            <a:pPr algn="ctr"/>
            <a:r>
              <a:rPr lang="fi-FI" sz="3200" dirty="0"/>
              <a:t>Lataa A pinosta</a:t>
            </a:r>
          </a:p>
          <a:p>
            <a:pPr algn="ctr"/>
            <a:r>
              <a:rPr lang="fi-FI" sz="3200" dirty="0"/>
              <a:t>...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7504" y="44624"/>
            <a:ext cx="4104456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Program </a:t>
            </a:r>
            <a:r>
              <a:rPr lang="fi-FI" sz="4000" dirty="0" err="1"/>
              <a:t>memory</a:t>
            </a:r>
          </a:p>
        </p:txBody>
      </p:sp>
      <p:sp>
        <p:nvSpPr>
          <p:cNvPr id="17" name="Bent Arrow 16"/>
          <p:cNvSpPr/>
          <p:nvPr/>
        </p:nvSpPr>
        <p:spPr>
          <a:xfrm>
            <a:off x="5652120" y="3212976"/>
            <a:ext cx="1080120" cy="2016224"/>
          </a:xfrm>
          <a:prstGeom prst="bentArrow">
            <a:avLst>
              <a:gd name="adj1" fmla="val 40722"/>
              <a:gd name="adj2" fmla="val 37699"/>
              <a:gd name="adj3" fmla="val 25000"/>
              <a:gd name="adj4" fmla="val 364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052736"/>
            <a:ext cx="3096344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 ...</a:t>
            </a:r>
          </a:p>
          <a:p>
            <a:pPr algn="ctr"/>
            <a:r>
              <a:rPr lang="fi-FI" sz="3200" dirty="0"/>
              <a:t>Push A to stack</a:t>
            </a:r>
          </a:p>
          <a:p>
            <a:pPr algn="ctr"/>
            <a:r>
              <a:rPr lang="fi-FI" sz="3200" u="sng" dirty="0"/>
              <a:t>Push B to stack</a:t>
            </a:r>
          </a:p>
          <a:p>
            <a:pPr algn="ctr"/>
            <a:r>
              <a:rPr lang="fi-FI" sz="3200" dirty="0"/>
              <a:t>Sub program</a:t>
            </a:r>
          </a:p>
          <a:p>
            <a:pPr algn="ctr"/>
            <a:r>
              <a:rPr lang="fi-FI" sz="3200" dirty="0"/>
              <a:t>Pop B from stack</a:t>
            </a:r>
          </a:p>
          <a:p>
            <a:pPr algn="ctr"/>
            <a:r>
              <a:rPr lang="fi-FI" sz="3200" dirty="0"/>
              <a:t>Pop A from stack</a:t>
            </a:r>
          </a:p>
          <a:p>
            <a:pPr algn="ctr"/>
            <a:r>
              <a:rPr lang="fi-FI" sz="3200" dirty="0"/>
              <a:t>...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20072" y="56818"/>
            <a:ext cx="3528392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Data </a:t>
            </a:r>
            <a:r>
              <a:rPr lang="fi-FI" sz="4000" dirty="0" err="1"/>
              <a:t>memory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48264" y="839034"/>
            <a:ext cx="1368152" cy="374209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TextBox 2"/>
          <p:cNvSpPr txBox="1"/>
          <p:nvPr/>
        </p:nvSpPr>
        <p:spPr>
          <a:xfrm>
            <a:off x="8388424" y="825674"/>
            <a:ext cx="571504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0</a:t>
            </a:r>
          </a:p>
          <a:p>
            <a:pPr algn="ctr"/>
            <a:r>
              <a:rPr lang="fi-FI" sz="3200" dirty="0"/>
              <a:t>1</a:t>
            </a:r>
          </a:p>
          <a:p>
            <a:pPr algn="ctr"/>
            <a:r>
              <a:rPr lang="fi-FI" sz="3200" dirty="0"/>
              <a:t>2</a:t>
            </a:r>
          </a:p>
          <a:p>
            <a:pPr algn="ctr"/>
            <a:r>
              <a:rPr lang="fi-FI" sz="3200" dirty="0"/>
              <a:t>3</a:t>
            </a:r>
          </a:p>
          <a:p>
            <a:pPr algn="ctr"/>
            <a:r>
              <a:rPr lang="fi-FI" sz="3200" dirty="0"/>
              <a:t>4</a:t>
            </a:r>
          </a:p>
          <a:p>
            <a:pPr algn="ctr"/>
            <a:r>
              <a:rPr lang="fi-FI" sz="3200" dirty="0"/>
              <a:t>5</a:t>
            </a:r>
          </a:p>
          <a:p>
            <a:pPr algn="ctr"/>
            <a:r>
              <a:rPr lang="fi-FI" sz="3200" dirty="0"/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92280" y="911042"/>
            <a:ext cx="936104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10</a:t>
            </a:r>
          </a:p>
          <a:p>
            <a:pPr algn="ctr"/>
            <a:r>
              <a:rPr lang="fi-FI" sz="3200" dirty="0"/>
              <a:t>60</a:t>
            </a:r>
          </a:p>
          <a:p>
            <a:pPr algn="ctr"/>
            <a:r>
              <a:rPr lang="fi-FI" sz="3200" dirty="0"/>
              <a:t>70</a:t>
            </a:r>
          </a:p>
          <a:p>
            <a:pPr algn="ctr"/>
            <a:endParaRPr lang="fi-FI" sz="3200" dirty="0"/>
          </a:p>
          <a:p>
            <a:pPr algn="ctr"/>
            <a:endParaRPr lang="fi-FI" sz="3200" dirty="0"/>
          </a:p>
          <a:p>
            <a:pPr algn="ctr"/>
            <a:r>
              <a:rPr lang="fi-FI" sz="3200" dirty="0"/>
              <a:t>66</a:t>
            </a:r>
          </a:p>
          <a:p>
            <a:pPr algn="ctr"/>
            <a:r>
              <a:rPr lang="fi-FI" sz="3200" dirty="0"/>
              <a:t>70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24128" y="56818"/>
            <a:ext cx="3024336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Data-muisti</a:t>
            </a:r>
          </a:p>
        </p:txBody>
      </p:sp>
      <p:sp>
        <p:nvSpPr>
          <p:cNvPr id="6" name="Up Arrow 5"/>
          <p:cNvSpPr/>
          <p:nvPr/>
        </p:nvSpPr>
        <p:spPr>
          <a:xfrm>
            <a:off x="7380312" y="4581128"/>
            <a:ext cx="576064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Box 6"/>
          <p:cNvSpPr txBox="1"/>
          <p:nvPr/>
        </p:nvSpPr>
        <p:spPr>
          <a:xfrm>
            <a:off x="6408712" y="5241394"/>
            <a:ext cx="2699792" cy="13234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 err="1"/>
              <a:t>Stack</a:t>
            </a:r>
            <a:endParaRPr lang="fi-FI" sz="4000" dirty="0"/>
          </a:p>
          <a:p>
            <a:pPr algn="ctr"/>
            <a:r>
              <a:rPr lang="fi-FI" sz="4000" dirty="0" err="1"/>
              <a:t>memory</a:t>
            </a:r>
            <a:endParaRPr lang="fi-FI" sz="4000" dirty="0"/>
          </a:p>
        </p:txBody>
      </p:sp>
      <p:sp>
        <p:nvSpPr>
          <p:cNvPr id="8" name="Rectangle 7"/>
          <p:cNvSpPr/>
          <p:nvPr/>
        </p:nvSpPr>
        <p:spPr>
          <a:xfrm>
            <a:off x="3858760" y="5525782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9" name="TextBox 8"/>
          <p:cNvSpPr txBox="1"/>
          <p:nvPr/>
        </p:nvSpPr>
        <p:spPr>
          <a:xfrm>
            <a:off x="4144512" y="509373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01200" y="5512448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1" name="TextBox 10"/>
          <p:cNvSpPr txBox="1"/>
          <p:nvPr/>
        </p:nvSpPr>
        <p:spPr>
          <a:xfrm>
            <a:off x="5584672" y="509373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30198" y="5747384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72638" y="5727556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3528" y="836712"/>
            <a:ext cx="3168352" cy="38164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5" name="TextBox 14"/>
          <p:cNvSpPr txBox="1"/>
          <p:nvPr/>
        </p:nvSpPr>
        <p:spPr>
          <a:xfrm>
            <a:off x="539552" y="1052736"/>
            <a:ext cx="2808312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 ...</a:t>
            </a:r>
          </a:p>
          <a:p>
            <a:pPr algn="ctr"/>
            <a:r>
              <a:rPr lang="fi-FI" sz="3200" dirty="0"/>
              <a:t>Laita A pinoon</a:t>
            </a:r>
          </a:p>
          <a:p>
            <a:pPr algn="ctr"/>
            <a:r>
              <a:rPr lang="fi-FI" sz="3200" dirty="0"/>
              <a:t>Laita B pinoon</a:t>
            </a:r>
          </a:p>
          <a:p>
            <a:pPr algn="ctr"/>
            <a:r>
              <a:rPr lang="fi-FI" sz="3200" u="sng" dirty="0"/>
              <a:t>Tee jotain</a:t>
            </a:r>
          </a:p>
          <a:p>
            <a:pPr algn="ctr"/>
            <a:r>
              <a:rPr lang="fi-FI" sz="3200" dirty="0"/>
              <a:t>Lataa B pinosta</a:t>
            </a:r>
          </a:p>
          <a:p>
            <a:pPr algn="ctr"/>
            <a:r>
              <a:rPr lang="fi-FI" sz="3200" dirty="0"/>
              <a:t>Lataa A pinosta</a:t>
            </a:r>
          </a:p>
          <a:p>
            <a:pPr algn="ctr"/>
            <a:r>
              <a:rPr lang="fi-FI" sz="3200" dirty="0"/>
              <a:t>...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1520" y="44624"/>
            <a:ext cx="3960440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Program </a:t>
            </a:r>
            <a:r>
              <a:rPr lang="fi-FI" sz="4000" dirty="0" err="1"/>
              <a:t>memory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5536" y="1052736"/>
            <a:ext cx="3096344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 ...</a:t>
            </a:r>
          </a:p>
          <a:p>
            <a:pPr algn="ctr"/>
            <a:r>
              <a:rPr lang="fi-FI" sz="3200" dirty="0"/>
              <a:t>Push A to stack</a:t>
            </a:r>
          </a:p>
          <a:p>
            <a:pPr algn="ctr"/>
            <a:r>
              <a:rPr lang="fi-FI" sz="3200" dirty="0"/>
              <a:t>Push B to stack</a:t>
            </a:r>
          </a:p>
          <a:p>
            <a:pPr algn="ctr"/>
            <a:r>
              <a:rPr lang="fi-FI" sz="3200" u="sng" dirty="0"/>
              <a:t>Sub program</a:t>
            </a:r>
          </a:p>
          <a:p>
            <a:pPr algn="ctr"/>
            <a:r>
              <a:rPr lang="fi-FI" sz="3200" dirty="0"/>
              <a:t>Pop B from stack</a:t>
            </a:r>
          </a:p>
          <a:p>
            <a:pPr algn="ctr"/>
            <a:r>
              <a:rPr lang="fi-FI" sz="3200" dirty="0"/>
              <a:t>Pop A from stack</a:t>
            </a:r>
          </a:p>
          <a:p>
            <a:pPr algn="ctr"/>
            <a:r>
              <a:rPr lang="fi-FI" sz="3200" dirty="0"/>
              <a:t>...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20072" y="56818"/>
            <a:ext cx="3528392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Data </a:t>
            </a:r>
            <a:r>
              <a:rPr lang="fi-FI" sz="4000" dirty="0" err="1"/>
              <a:t>memory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20272" y="839034"/>
            <a:ext cx="1296144" cy="36700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TextBox 2"/>
          <p:cNvSpPr txBox="1"/>
          <p:nvPr/>
        </p:nvSpPr>
        <p:spPr>
          <a:xfrm>
            <a:off x="8388424" y="825674"/>
            <a:ext cx="571504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0</a:t>
            </a:r>
          </a:p>
          <a:p>
            <a:pPr algn="ctr"/>
            <a:r>
              <a:rPr lang="fi-FI" sz="3200" dirty="0"/>
              <a:t>1</a:t>
            </a:r>
          </a:p>
          <a:p>
            <a:pPr algn="ctr"/>
            <a:r>
              <a:rPr lang="fi-FI" sz="3200" dirty="0"/>
              <a:t>2</a:t>
            </a:r>
          </a:p>
          <a:p>
            <a:pPr algn="ctr"/>
            <a:r>
              <a:rPr lang="fi-FI" sz="3200" dirty="0"/>
              <a:t>3</a:t>
            </a:r>
          </a:p>
          <a:p>
            <a:pPr algn="ctr"/>
            <a:r>
              <a:rPr lang="fi-FI" sz="3200" dirty="0"/>
              <a:t>4</a:t>
            </a:r>
          </a:p>
          <a:p>
            <a:pPr algn="ctr"/>
            <a:r>
              <a:rPr lang="fi-FI" sz="3200" dirty="0"/>
              <a:t>5</a:t>
            </a:r>
          </a:p>
          <a:p>
            <a:pPr algn="ctr"/>
            <a:r>
              <a:rPr lang="fi-FI" sz="3200" dirty="0"/>
              <a:t>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24128" y="56818"/>
            <a:ext cx="3024336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Data-muisti</a:t>
            </a:r>
          </a:p>
        </p:txBody>
      </p:sp>
      <p:sp>
        <p:nvSpPr>
          <p:cNvPr id="6" name="Up Arrow 5"/>
          <p:cNvSpPr/>
          <p:nvPr/>
        </p:nvSpPr>
        <p:spPr>
          <a:xfrm>
            <a:off x="7380312" y="4725144"/>
            <a:ext cx="576064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Box 6"/>
          <p:cNvSpPr txBox="1"/>
          <p:nvPr/>
        </p:nvSpPr>
        <p:spPr>
          <a:xfrm>
            <a:off x="6408712" y="5241394"/>
            <a:ext cx="2699792" cy="13234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 err="1"/>
              <a:t>Stack</a:t>
            </a:r>
            <a:endParaRPr lang="fi-FI" sz="4000" dirty="0"/>
          </a:p>
          <a:p>
            <a:pPr algn="ctr"/>
            <a:r>
              <a:rPr lang="fi-FI" sz="4000" dirty="0" err="1"/>
              <a:t>memory</a:t>
            </a:r>
            <a:endParaRPr lang="fi-FI" sz="4000" dirty="0"/>
          </a:p>
        </p:txBody>
      </p:sp>
      <p:sp>
        <p:nvSpPr>
          <p:cNvPr id="8" name="Rectangle 7"/>
          <p:cNvSpPr/>
          <p:nvPr/>
        </p:nvSpPr>
        <p:spPr>
          <a:xfrm>
            <a:off x="3858760" y="5525782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9" name="TextBox 8"/>
          <p:cNvSpPr txBox="1"/>
          <p:nvPr/>
        </p:nvSpPr>
        <p:spPr>
          <a:xfrm>
            <a:off x="4144512" y="509373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01200" y="5512448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1" name="TextBox 10"/>
          <p:cNvSpPr txBox="1"/>
          <p:nvPr/>
        </p:nvSpPr>
        <p:spPr>
          <a:xfrm>
            <a:off x="5584672" y="509373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30198" y="5747384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i-FI" sz="4000" dirty="0"/>
          </a:p>
        </p:txBody>
      </p:sp>
      <p:sp>
        <p:nvSpPr>
          <p:cNvPr id="13" name="TextBox 12"/>
          <p:cNvSpPr txBox="1"/>
          <p:nvPr/>
        </p:nvSpPr>
        <p:spPr>
          <a:xfrm>
            <a:off x="5372638" y="5727556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66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23528" y="836712"/>
            <a:ext cx="3168352" cy="38164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5" name="TextBox 14"/>
          <p:cNvSpPr txBox="1"/>
          <p:nvPr/>
        </p:nvSpPr>
        <p:spPr>
          <a:xfrm>
            <a:off x="539552" y="1052736"/>
            <a:ext cx="2808312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 ...</a:t>
            </a:r>
          </a:p>
          <a:p>
            <a:pPr algn="ctr"/>
            <a:r>
              <a:rPr lang="fi-FI" sz="3200" dirty="0"/>
              <a:t>Laita A pinoon</a:t>
            </a:r>
          </a:p>
          <a:p>
            <a:pPr algn="ctr"/>
            <a:r>
              <a:rPr lang="fi-FI" sz="3200" dirty="0"/>
              <a:t>Laita B pinoon</a:t>
            </a:r>
          </a:p>
          <a:p>
            <a:pPr algn="ctr"/>
            <a:r>
              <a:rPr lang="fi-FI" sz="3200" dirty="0"/>
              <a:t>Tee jotain</a:t>
            </a:r>
          </a:p>
          <a:p>
            <a:pPr algn="ctr"/>
            <a:r>
              <a:rPr lang="fi-FI" sz="3200" u="sng" dirty="0"/>
              <a:t>Lataa B pinosta</a:t>
            </a:r>
          </a:p>
          <a:p>
            <a:pPr algn="ctr"/>
            <a:r>
              <a:rPr lang="fi-FI" sz="3200" dirty="0"/>
              <a:t>Lataa A pinosta</a:t>
            </a:r>
          </a:p>
          <a:p>
            <a:pPr algn="ctr"/>
            <a:r>
              <a:rPr lang="fi-FI" sz="3200" dirty="0"/>
              <a:t>...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-36512" y="44624"/>
            <a:ext cx="4392488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Program </a:t>
            </a:r>
            <a:r>
              <a:rPr lang="fi-FI" sz="4000" dirty="0" err="1"/>
              <a:t>memory</a:t>
            </a:r>
          </a:p>
        </p:txBody>
      </p:sp>
      <p:sp>
        <p:nvSpPr>
          <p:cNvPr id="17" name="Bent Arrow 16"/>
          <p:cNvSpPr/>
          <p:nvPr/>
        </p:nvSpPr>
        <p:spPr>
          <a:xfrm rot="16200000" flipH="1">
            <a:off x="5148064" y="3789040"/>
            <a:ext cx="1656184" cy="1080120"/>
          </a:xfrm>
          <a:prstGeom prst="bentArrow">
            <a:avLst>
              <a:gd name="adj1" fmla="val 31859"/>
              <a:gd name="adj2" fmla="val 36984"/>
              <a:gd name="adj3" fmla="val 26649"/>
              <a:gd name="adj4" fmla="val 421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92280" y="911042"/>
            <a:ext cx="936104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10</a:t>
            </a:r>
          </a:p>
          <a:p>
            <a:pPr algn="ctr"/>
            <a:r>
              <a:rPr lang="fi-FI" sz="3200" dirty="0"/>
              <a:t>60</a:t>
            </a:r>
          </a:p>
          <a:p>
            <a:pPr algn="ctr"/>
            <a:r>
              <a:rPr lang="fi-FI" sz="3200" dirty="0"/>
              <a:t>70</a:t>
            </a:r>
          </a:p>
          <a:p>
            <a:pPr algn="ctr"/>
            <a:endParaRPr lang="fi-FI" sz="3200" dirty="0"/>
          </a:p>
          <a:p>
            <a:pPr algn="ctr"/>
            <a:endParaRPr lang="fi-FI" sz="3200" dirty="0"/>
          </a:p>
          <a:p>
            <a:pPr algn="ctr"/>
            <a:r>
              <a:rPr lang="fi-FI" sz="3200" dirty="0"/>
              <a:t>66</a:t>
            </a:r>
          </a:p>
          <a:p>
            <a:pPr algn="ctr"/>
            <a:r>
              <a:rPr lang="fi-FI" sz="3200" dirty="0"/>
              <a:t>70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95536" y="1052736"/>
            <a:ext cx="3096344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 ...</a:t>
            </a:r>
          </a:p>
          <a:p>
            <a:pPr algn="ctr"/>
            <a:r>
              <a:rPr lang="fi-FI" sz="3200" dirty="0"/>
              <a:t>Push A to stack</a:t>
            </a:r>
          </a:p>
          <a:p>
            <a:pPr algn="ctr"/>
            <a:r>
              <a:rPr lang="fi-FI" sz="3200" dirty="0"/>
              <a:t>Push B to stack</a:t>
            </a:r>
          </a:p>
          <a:p>
            <a:pPr algn="ctr"/>
            <a:r>
              <a:rPr lang="fi-FI" sz="3200" dirty="0"/>
              <a:t>Sub program</a:t>
            </a:r>
          </a:p>
          <a:p>
            <a:pPr algn="ctr"/>
            <a:r>
              <a:rPr lang="fi-FI" sz="3200" u="sng" dirty="0"/>
              <a:t>Pop B from stack</a:t>
            </a:r>
          </a:p>
          <a:p>
            <a:pPr algn="ctr"/>
            <a:r>
              <a:rPr lang="fi-FI" sz="3200" dirty="0"/>
              <a:t>Pop A from stack</a:t>
            </a:r>
          </a:p>
          <a:p>
            <a:pPr algn="ctr"/>
            <a:r>
              <a:rPr lang="fi-FI" sz="3200" dirty="0"/>
              <a:t>...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20072" y="56818"/>
            <a:ext cx="3528392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Data </a:t>
            </a:r>
            <a:r>
              <a:rPr lang="fi-FI" sz="4000" dirty="0" err="1"/>
              <a:t>memory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20272" y="839034"/>
            <a:ext cx="1296144" cy="36700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TextBox 2"/>
          <p:cNvSpPr txBox="1"/>
          <p:nvPr/>
        </p:nvSpPr>
        <p:spPr>
          <a:xfrm>
            <a:off x="8388424" y="825674"/>
            <a:ext cx="571504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0</a:t>
            </a:r>
          </a:p>
          <a:p>
            <a:pPr algn="ctr"/>
            <a:r>
              <a:rPr lang="fi-FI" sz="3200" dirty="0"/>
              <a:t>1</a:t>
            </a:r>
          </a:p>
          <a:p>
            <a:pPr algn="ctr"/>
            <a:r>
              <a:rPr lang="fi-FI" sz="3200" dirty="0"/>
              <a:t>2</a:t>
            </a:r>
          </a:p>
          <a:p>
            <a:pPr algn="ctr"/>
            <a:r>
              <a:rPr lang="fi-FI" sz="3200" dirty="0"/>
              <a:t>3</a:t>
            </a:r>
          </a:p>
          <a:p>
            <a:pPr algn="ctr"/>
            <a:r>
              <a:rPr lang="fi-FI" sz="3200" dirty="0"/>
              <a:t>4</a:t>
            </a:r>
          </a:p>
          <a:p>
            <a:pPr algn="ctr"/>
            <a:r>
              <a:rPr lang="fi-FI" sz="3200" dirty="0"/>
              <a:t>5</a:t>
            </a:r>
          </a:p>
          <a:p>
            <a:pPr algn="ctr"/>
            <a:r>
              <a:rPr lang="fi-FI" sz="3200" dirty="0"/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20072" y="56818"/>
            <a:ext cx="3528392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Data </a:t>
            </a:r>
            <a:r>
              <a:rPr lang="fi-FI" sz="4000" dirty="0" err="1"/>
              <a:t>memory</a:t>
            </a:r>
          </a:p>
        </p:txBody>
      </p:sp>
      <p:sp>
        <p:nvSpPr>
          <p:cNvPr id="5" name="Up Arrow 4"/>
          <p:cNvSpPr/>
          <p:nvPr/>
        </p:nvSpPr>
        <p:spPr>
          <a:xfrm>
            <a:off x="7380312" y="4725144"/>
            <a:ext cx="576064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extBox 5"/>
          <p:cNvSpPr txBox="1"/>
          <p:nvPr/>
        </p:nvSpPr>
        <p:spPr>
          <a:xfrm>
            <a:off x="6408712" y="5241394"/>
            <a:ext cx="2699792" cy="13234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 err="1"/>
              <a:t>Stack</a:t>
            </a:r>
            <a:endParaRPr lang="fi-FI" sz="4000" dirty="0"/>
          </a:p>
          <a:p>
            <a:pPr algn="ctr"/>
            <a:r>
              <a:rPr lang="fi-FI" sz="4000" dirty="0" err="1"/>
              <a:t>memory</a:t>
            </a:r>
            <a:endParaRPr lang="fi-FI" sz="4000" dirty="0"/>
          </a:p>
        </p:txBody>
      </p:sp>
      <p:sp>
        <p:nvSpPr>
          <p:cNvPr id="7" name="Rectangle 6"/>
          <p:cNvSpPr/>
          <p:nvPr/>
        </p:nvSpPr>
        <p:spPr>
          <a:xfrm>
            <a:off x="3858760" y="5525782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8" name="TextBox 7"/>
          <p:cNvSpPr txBox="1"/>
          <p:nvPr/>
        </p:nvSpPr>
        <p:spPr>
          <a:xfrm>
            <a:off x="4144512" y="509373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sp>
        <p:nvSpPr>
          <p:cNvPr id="9" name="Rectangle 8"/>
          <p:cNvSpPr/>
          <p:nvPr/>
        </p:nvSpPr>
        <p:spPr>
          <a:xfrm>
            <a:off x="5301200" y="5512448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0" name="TextBox 9"/>
          <p:cNvSpPr txBox="1"/>
          <p:nvPr/>
        </p:nvSpPr>
        <p:spPr>
          <a:xfrm>
            <a:off x="5584672" y="509373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30198" y="5747384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70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72638" y="5727556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66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23528" y="836712"/>
            <a:ext cx="3168352" cy="38164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4" name="TextBox 13"/>
          <p:cNvSpPr txBox="1"/>
          <p:nvPr/>
        </p:nvSpPr>
        <p:spPr>
          <a:xfrm>
            <a:off x="539552" y="1052736"/>
            <a:ext cx="2808312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 ...</a:t>
            </a:r>
          </a:p>
          <a:p>
            <a:pPr algn="ctr"/>
            <a:r>
              <a:rPr lang="fi-FI" sz="3200" dirty="0"/>
              <a:t>Laita A pinoon</a:t>
            </a:r>
          </a:p>
          <a:p>
            <a:pPr algn="ctr"/>
            <a:r>
              <a:rPr lang="fi-FI" sz="3200" dirty="0"/>
              <a:t>Laita B pinoon</a:t>
            </a:r>
          </a:p>
          <a:p>
            <a:pPr algn="ctr"/>
            <a:r>
              <a:rPr lang="fi-FI" sz="3200" dirty="0"/>
              <a:t>Tee jotain</a:t>
            </a:r>
          </a:p>
          <a:p>
            <a:pPr algn="ctr"/>
            <a:r>
              <a:rPr lang="fi-FI" sz="3200" dirty="0"/>
              <a:t>Lataa B pinosta</a:t>
            </a:r>
          </a:p>
          <a:p>
            <a:pPr algn="ctr"/>
            <a:r>
              <a:rPr lang="fi-FI" sz="3200" u="sng" dirty="0"/>
              <a:t>Lataa A pinosta</a:t>
            </a:r>
          </a:p>
          <a:p>
            <a:pPr algn="ctr"/>
            <a:r>
              <a:rPr lang="fi-FI" sz="3200" dirty="0"/>
              <a:t>...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504" y="44624"/>
            <a:ext cx="4104456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Program </a:t>
            </a:r>
            <a:r>
              <a:rPr lang="fi-FI" sz="4000" dirty="0" err="1"/>
              <a:t>memory</a:t>
            </a:r>
          </a:p>
        </p:txBody>
      </p:sp>
      <p:sp>
        <p:nvSpPr>
          <p:cNvPr id="16" name="Bent Arrow 15"/>
          <p:cNvSpPr/>
          <p:nvPr/>
        </p:nvSpPr>
        <p:spPr>
          <a:xfrm rot="16200000" flipH="1">
            <a:off x="4716016" y="3212976"/>
            <a:ext cx="1296144" cy="2736304"/>
          </a:xfrm>
          <a:prstGeom prst="bentArrow">
            <a:avLst>
              <a:gd name="adj1" fmla="val 31859"/>
              <a:gd name="adj2" fmla="val 29425"/>
              <a:gd name="adj3" fmla="val 26649"/>
              <a:gd name="adj4" fmla="val 421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92280" y="911042"/>
            <a:ext cx="936104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10</a:t>
            </a:r>
          </a:p>
          <a:p>
            <a:pPr algn="ctr"/>
            <a:r>
              <a:rPr lang="fi-FI" sz="3200" dirty="0"/>
              <a:t>60</a:t>
            </a:r>
          </a:p>
          <a:p>
            <a:pPr algn="ctr"/>
            <a:r>
              <a:rPr lang="fi-FI" sz="3200" dirty="0"/>
              <a:t>70</a:t>
            </a:r>
          </a:p>
          <a:p>
            <a:pPr algn="ctr"/>
            <a:endParaRPr lang="fi-FI" sz="3200" dirty="0"/>
          </a:p>
          <a:p>
            <a:pPr algn="ctr"/>
            <a:endParaRPr lang="fi-FI" sz="3200" dirty="0"/>
          </a:p>
          <a:p>
            <a:pPr algn="ctr"/>
            <a:r>
              <a:rPr lang="fi-FI" sz="3200" dirty="0"/>
              <a:t>66</a:t>
            </a:r>
          </a:p>
          <a:p>
            <a:pPr algn="ctr"/>
            <a:r>
              <a:rPr lang="fi-FI" sz="3200" dirty="0"/>
              <a:t>70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5536" y="1052736"/>
            <a:ext cx="3096344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 ...</a:t>
            </a:r>
          </a:p>
          <a:p>
            <a:pPr algn="ctr"/>
            <a:r>
              <a:rPr lang="fi-FI" sz="3200" dirty="0"/>
              <a:t>Push A to stack</a:t>
            </a:r>
          </a:p>
          <a:p>
            <a:pPr algn="ctr"/>
            <a:r>
              <a:rPr lang="fi-FI" sz="3200" dirty="0"/>
              <a:t>Push B to stack</a:t>
            </a:r>
          </a:p>
          <a:p>
            <a:pPr algn="ctr"/>
            <a:r>
              <a:rPr lang="fi-FI" sz="3200" dirty="0"/>
              <a:t>Sub program</a:t>
            </a:r>
          </a:p>
          <a:p>
            <a:pPr algn="ctr"/>
            <a:r>
              <a:rPr lang="fi-FI" sz="3200" dirty="0"/>
              <a:t>Pop B from stack</a:t>
            </a:r>
          </a:p>
          <a:p>
            <a:pPr algn="ctr"/>
            <a:r>
              <a:rPr lang="fi-FI" sz="3200" u="sng" dirty="0"/>
              <a:t>Pop A from stack</a:t>
            </a:r>
          </a:p>
          <a:p>
            <a:pPr algn="ctr"/>
            <a:r>
              <a:rPr lang="fi-FI" sz="3200" dirty="0"/>
              <a:t>...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47432" y="2851795"/>
            <a:ext cx="3168352" cy="38164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TextBox 2"/>
          <p:cNvSpPr txBox="1"/>
          <p:nvPr/>
        </p:nvSpPr>
        <p:spPr>
          <a:xfrm>
            <a:off x="5364088" y="2984475"/>
            <a:ext cx="3347516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3200" dirty="0"/>
              <a:t> ...</a:t>
            </a:r>
          </a:p>
          <a:p>
            <a:pPr algn="ctr"/>
            <a:r>
              <a:rPr lang="fi-FI" sz="3200" dirty="0"/>
              <a:t>Did something</a:t>
            </a:r>
          </a:p>
          <a:p>
            <a:pPr algn="ctr"/>
            <a:r>
              <a:rPr lang="fi-FI" sz="3200" dirty="0" err="1"/>
              <a:t>Did</a:t>
            </a:r>
            <a:r>
              <a:rPr lang="fi-FI" sz="3200" dirty="0"/>
              <a:t> </a:t>
            </a:r>
            <a:r>
              <a:rPr lang="fi-FI" sz="3200" dirty="0" err="1"/>
              <a:t>something</a:t>
            </a:r>
            <a:endParaRPr lang="fi-FI" sz="3200" dirty="0" err="1">
              <a:cs typeface="Calibri"/>
            </a:endParaRPr>
          </a:p>
          <a:p>
            <a:pPr algn="ctr"/>
            <a:r>
              <a:rPr lang="fi-FI" sz="3200" u="sng" dirty="0" err="1"/>
              <a:t>Do</a:t>
            </a:r>
            <a:r>
              <a:rPr lang="fi-FI" sz="3200" u="sng" dirty="0"/>
              <a:t> </a:t>
            </a:r>
            <a:r>
              <a:rPr lang="fi-FI" sz="3200" u="sng" dirty="0" err="1"/>
              <a:t>something</a:t>
            </a:r>
            <a:r>
              <a:rPr lang="fi-FI" sz="3200" u="sng" dirty="0"/>
              <a:t> </a:t>
            </a:r>
            <a:r>
              <a:rPr lang="fi-FI" sz="3200" u="sng" dirty="0" err="1"/>
              <a:t>now</a:t>
            </a:r>
            <a:endParaRPr lang="fi-FI" sz="3200" u="sng" dirty="0" err="1">
              <a:cs typeface="Calibri"/>
            </a:endParaRPr>
          </a:p>
          <a:p>
            <a:pPr algn="ctr"/>
            <a:r>
              <a:rPr lang="fi-FI" sz="3200" dirty="0"/>
              <a:t>Will do something</a:t>
            </a:r>
          </a:p>
          <a:p>
            <a:pPr algn="ctr"/>
            <a:r>
              <a:rPr lang="fi-FI" sz="3200" dirty="0"/>
              <a:t>Will do something</a:t>
            </a:r>
          </a:p>
          <a:p>
            <a:pPr algn="ctr"/>
            <a:r>
              <a:rPr lang="fi-FI" sz="3200" dirty="0"/>
              <a:t>...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51968" y="392475"/>
            <a:ext cx="5760640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Some </a:t>
            </a:r>
            <a:r>
              <a:rPr lang="fi-FI" sz="4000" dirty="0" err="1"/>
              <a:t>useful</a:t>
            </a:r>
            <a:r>
              <a:rPr lang="fi-FI" sz="4000" dirty="0"/>
              <a:t> </a:t>
            </a:r>
            <a:r>
              <a:rPr lang="fi-FI" sz="4000" dirty="0" err="1"/>
              <a:t>keywords</a:t>
            </a:r>
            <a:r>
              <a:rPr lang="fi-FI" sz="4000" dirty="0"/>
              <a:t>:</a:t>
            </a:r>
            <a:endParaRPr lang="fi-FI" sz="4000" dirty="0"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149080"/>
            <a:ext cx="4644008" cy="255454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 err="1"/>
              <a:t>The</a:t>
            </a:r>
            <a:r>
              <a:rPr lang="fi-FI" sz="4000" dirty="0"/>
              <a:t> </a:t>
            </a:r>
            <a:r>
              <a:rPr lang="fi-FI" sz="4000" dirty="0" err="1"/>
              <a:t>program</a:t>
            </a:r>
            <a:r>
              <a:rPr lang="fi-FI" sz="4000" dirty="0"/>
              <a:t> </a:t>
            </a:r>
            <a:r>
              <a:rPr lang="fi-FI" sz="4000" dirty="0" err="1"/>
              <a:t>counter</a:t>
            </a:r>
            <a:r>
              <a:rPr lang="fi-FI" sz="4000" dirty="0"/>
              <a:t> (PC)</a:t>
            </a:r>
          </a:p>
          <a:p>
            <a:pPr algn="ctr"/>
            <a:r>
              <a:rPr lang="fi-FI" sz="4000" dirty="0" err="1"/>
              <a:t>Points</a:t>
            </a:r>
            <a:r>
              <a:rPr lang="fi-FI" sz="4000" dirty="0"/>
              <a:t> to </a:t>
            </a:r>
            <a:r>
              <a:rPr lang="fi-FI" sz="4000" dirty="0" err="1"/>
              <a:t>the</a:t>
            </a:r>
            <a:r>
              <a:rPr lang="fi-FI" sz="4000" dirty="0"/>
              <a:t> next </a:t>
            </a:r>
            <a:r>
              <a:rPr lang="fi-FI" sz="4000" dirty="0" err="1"/>
              <a:t>command</a:t>
            </a:r>
            <a:r>
              <a:rPr lang="fi-FI" sz="4000" dirty="0"/>
              <a:t> to </a:t>
            </a:r>
            <a:r>
              <a:rPr lang="fi-FI" sz="4000" dirty="0" err="1"/>
              <a:t>execute</a:t>
            </a:r>
            <a:r>
              <a:rPr lang="fi-FI" sz="4000" dirty="0"/>
              <a:t> 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572000" y="5013176"/>
            <a:ext cx="57606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8" name="TextBox 7"/>
          <p:cNvSpPr txBox="1"/>
          <p:nvPr/>
        </p:nvSpPr>
        <p:spPr>
          <a:xfrm>
            <a:off x="4788024" y="1857018"/>
            <a:ext cx="3960440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Program </a:t>
            </a:r>
            <a:r>
              <a:rPr lang="fi-FI" sz="4000" dirty="0" err="1"/>
              <a:t>memory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64792" y="2434248"/>
            <a:ext cx="1296144" cy="36700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TextBox 2"/>
          <p:cNvSpPr txBox="1"/>
          <p:nvPr/>
        </p:nvSpPr>
        <p:spPr>
          <a:xfrm>
            <a:off x="8032944" y="2481858"/>
            <a:ext cx="571504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0</a:t>
            </a:r>
          </a:p>
          <a:p>
            <a:pPr algn="ctr"/>
            <a:r>
              <a:rPr lang="fi-FI" sz="3200" dirty="0"/>
              <a:t>1</a:t>
            </a:r>
          </a:p>
          <a:p>
            <a:pPr algn="ctr"/>
            <a:r>
              <a:rPr lang="fi-FI" sz="3200" dirty="0"/>
              <a:t>2</a:t>
            </a:r>
          </a:p>
          <a:p>
            <a:pPr algn="ctr"/>
            <a:r>
              <a:rPr lang="fi-FI" sz="3200" dirty="0"/>
              <a:t>3</a:t>
            </a:r>
          </a:p>
          <a:p>
            <a:pPr algn="ctr"/>
            <a:r>
              <a:rPr lang="fi-FI" sz="3200" dirty="0"/>
              <a:t>4</a:t>
            </a:r>
          </a:p>
          <a:p>
            <a:pPr algn="ctr"/>
            <a:r>
              <a:rPr lang="fi-FI" sz="3200" dirty="0"/>
              <a:t>5</a:t>
            </a:r>
          </a:p>
          <a:p>
            <a:pPr algn="ctr"/>
            <a:r>
              <a:rPr lang="fi-FI" sz="3200" dirty="0"/>
              <a:t>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36800" y="2506256"/>
            <a:ext cx="936104" cy="35394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10</a:t>
            </a:r>
          </a:p>
          <a:p>
            <a:pPr algn="ctr"/>
            <a:r>
              <a:rPr lang="fi-FI" sz="3200" dirty="0"/>
              <a:t>60</a:t>
            </a:r>
          </a:p>
          <a:p>
            <a:pPr algn="ctr"/>
            <a:r>
              <a:rPr lang="fi-FI" sz="3200" dirty="0"/>
              <a:t>70</a:t>
            </a:r>
          </a:p>
          <a:p>
            <a:pPr algn="ctr"/>
            <a:endParaRPr lang="fi-FI" sz="3200" dirty="0"/>
          </a:p>
          <a:p>
            <a:pPr algn="ctr"/>
            <a:endParaRPr lang="fi-FI" sz="3200" dirty="0"/>
          </a:p>
          <a:p>
            <a:pPr algn="ctr"/>
            <a:r>
              <a:rPr lang="fi-FI" sz="3200" dirty="0"/>
              <a:t>66</a:t>
            </a:r>
          </a:p>
          <a:p>
            <a:pPr algn="ctr"/>
            <a:r>
              <a:rPr lang="fi-FI" sz="3200" dirty="0"/>
              <a:t>70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1560" y="260648"/>
            <a:ext cx="7776864" cy="193899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SP – Stack Pointer</a:t>
            </a:r>
          </a:p>
          <a:p>
            <a:pPr algn="ctr"/>
            <a:r>
              <a:rPr lang="fi-FI" sz="4000" dirty="0"/>
              <a:t>Starts at the end of data-memory (uses Push and Pop –commands)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156" y="4613994"/>
            <a:ext cx="5004048" cy="255454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SP – points at the last </a:t>
            </a:r>
            <a:r>
              <a:rPr lang="fi-FI" sz="4000" dirty="0" err="1"/>
              <a:t>added</a:t>
            </a:r>
            <a:r>
              <a:rPr lang="fi-FI" sz="4000" dirty="0"/>
              <a:t> </a:t>
            </a:r>
            <a:r>
              <a:rPr lang="fi-FI" sz="4000" dirty="0" err="1"/>
              <a:t>value</a:t>
            </a:r>
            <a:r>
              <a:rPr lang="fi-FI" sz="4000" dirty="0"/>
              <a:t> in </a:t>
            </a:r>
            <a:r>
              <a:rPr lang="fi-FI" sz="4000" dirty="0" err="1"/>
              <a:t>stack</a:t>
            </a:r>
            <a:endParaRPr lang="fi-FI" sz="4000" dirty="0"/>
          </a:p>
          <a:p>
            <a:pPr algn="ctr"/>
            <a:r>
              <a:rPr lang="fi-FI" sz="4000" dirty="0"/>
              <a:t>(</a:t>
            </a:r>
            <a:r>
              <a:rPr lang="fi-FI" sz="4000" dirty="0" err="1"/>
              <a:t>here</a:t>
            </a:r>
            <a:r>
              <a:rPr lang="fi-FI" sz="4000" dirty="0"/>
              <a:t> </a:t>
            </a:r>
            <a:r>
              <a:rPr lang="fi-FI" sz="4000" dirty="0" err="1"/>
              <a:t>line</a:t>
            </a:r>
            <a:r>
              <a:rPr lang="fi-FI" sz="4000" dirty="0"/>
              <a:t> 5)</a:t>
            </a:r>
          </a:p>
          <a:p>
            <a:pPr algn="ctr"/>
            <a:endParaRPr lang="fi-FI" sz="4000" dirty="0"/>
          </a:p>
        </p:txBody>
      </p:sp>
      <p:sp>
        <p:nvSpPr>
          <p:cNvPr id="10" name="Right Arrow 9"/>
          <p:cNvSpPr/>
          <p:nvPr/>
        </p:nvSpPr>
        <p:spPr>
          <a:xfrm>
            <a:off x="5148064" y="4869160"/>
            <a:ext cx="1512168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338744" y="4077072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9" name="Trapezoid 8"/>
          <p:cNvSpPr/>
          <p:nvPr/>
        </p:nvSpPr>
        <p:spPr>
          <a:xfrm flipV="1">
            <a:off x="3300366" y="5669798"/>
            <a:ext cx="2714644" cy="1071570"/>
          </a:xfrm>
          <a:prstGeom prst="trapezoi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699792" y="4653136"/>
            <a:ext cx="57765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771800" y="6309320"/>
            <a:ext cx="70184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722592" y="4653136"/>
            <a:ext cx="49208" cy="165618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635896" y="328498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914808" y="515719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781184" y="4063738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cxnSp>
        <p:nvCxnSpPr>
          <p:cNvPr id="16" name="Straight Arrow Connector 15"/>
          <p:cNvCxnSpPr>
            <a:stCxn id="15" idx="2"/>
          </p:cNvCxnSpPr>
          <p:nvPr/>
        </p:nvCxnSpPr>
        <p:spPr>
          <a:xfrm>
            <a:off x="5352688" y="5135308"/>
            <a:ext cx="11400" cy="4539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076056" y="328498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10182" y="4298674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70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52622" y="4278846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14746" y="5819962"/>
            <a:ext cx="1214446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ALU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87810" y="260648"/>
            <a:ext cx="8388076" cy="31700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General </a:t>
            </a:r>
            <a:r>
              <a:rPr lang="fi-FI" sz="4000" dirty="0" err="1"/>
              <a:t>Purpose</a:t>
            </a:r>
            <a:r>
              <a:rPr lang="fi-FI" sz="4000" dirty="0"/>
              <a:t> </a:t>
            </a:r>
            <a:r>
              <a:rPr lang="fi-FI" sz="4000" dirty="0" err="1"/>
              <a:t>Registers</a:t>
            </a:r>
            <a:endParaRPr lang="fi-FI" sz="4000" dirty="0" err="1">
              <a:cs typeface="Calibri"/>
            </a:endParaRPr>
          </a:p>
          <a:p>
            <a:pPr algn="ctr"/>
            <a:r>
              <a:rPr lang="fi-FI" sz="4000" dirty="0" err="1"/>
              <a:t>are</a:t>
            </a:r>
            <a:r>
              <a:rPr lang="fi-FI" sz="4000" dirty="0"/>
              <a:t> </a:t>
            </a:r>
            <a:r>
              <a:rPr lang="fi-FI" sz="4000" dirty="0" err="1"/>
              <a:t>connected</a:t>
            </a:r>
            <a:r>
              <a:rPr lang="fi-FI" sz="4000" dirty="0"/>
              <a:t> </a:t>
            </a:r>
            <a:r>
              <a:rPr lang="fi-FI" sz="4000" dirty="0" err="1"/>
              <a:t>directly</a:t>
            </a:r>
            <a:r>
              <a:rPr lang="fi-FI" sz="4000" dirty="0"/>
              <a:t> to </a:t>
            </a:r>
            <a:r>
              <a:rPr lang="fi-FI" sz="4000" dirty="0" err="1"/>
              <a:t>the</a:t>
            </a:r>
            <a:r>
              <a:rPr lang="fi-FI" sz="4000" dirty="0"/>
              <a:t> ALU.</a:t>
            </a:r>
            <a:endParaRPr lang="fi-FI" sz="4000" dirty="0">
              <a:cs typeface="Calibri"/>
            </a:endParaRPr>
          </a:p>
          <a:p>
            <a:pPr algn="ctr"/>
            <a:r>
              <a:rPr lang="fi-FI" sz="4000" dirty="0" err="1"/>
              <a:t>Processors</a:t>
            </a:r>
            <a:r>
              <a:rPr lang="fi-FI" sz="4000" dirty="0"/>
              <a:t> </a:t>
            </a:r>
            <a:r>
              <a:rPr lang="fi-FI" sz="4000" dirty="0" err="1"/>
              <a:t>can</a:t>
            </a:r>
            <a:r>
              <a:rPr lang="fi-FI" sz="4000" dirty="0"/>
              <a:t> </a:t>
            </a:r>
            <a:r>
              <a:rPr lang="fi-FI" sz="4000" dirty="0" err="1"/>
              <a:t>have</a:t>
            </a:r>
            <a:r>
              <a:rPr lang="fi-FI" sz="4000" dirty="0"/>
              <a:t> </a:t>
            </a:r>
            <a:r>
              <a:rPr lang="fi-FI" sz="4000" dirty="0" err="1"/>
              <a:t>many</a:t>
            </a:r>
            <a:r>
              <a:rPr lang="fi-FI" sz="4000" dirty="0"/>
              <a:t> </a:t>
            </a:r>
            <a:r>
              <a:rPr lang="fi-FI" sz="4000" dirty="0" err="1"/>
              <a:t>Register</a:t>
            </a:r>
            <a:r>
              <a:rPr lang="fi-FI" sz="4000" dirty="0"/>
              <a:t> </a:t>
            </a:r>
          </a:p>
          <a:p>
            <a:pPr algn="ctr"/>
            <a:r>
              <a:rPr lang="fi-FI" sz="4000" dirty="0"/>
              <a:t>(e.g. </a:t>
            </a:r>
            <a:r>
              <a:rPr lang="fi-FI" sz="4000" dirty="0" err="1"/>
              <a:t>the</a:t>
            </a:r>
            <a:r>
              <a:rPr lang="fi-FI" sz="4000" dirty="0"/>
              <a:t> AVR </a:t>
            </a:r>
            <a:r>
              <a:rPr lang="fi-FI" sz="4000" dirty="0" err="1"/>
              <a:t>has</a:t>
            </a:r>
            <a:r>
              <a:rPr lang="fi-FI" sz="4000" dirty="0"/>
              <a:t> 32 general purpose registers)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344850"/>
            <a:ext cx="7992888" cy="193899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 err="1"/>
              <a:t>Naming</a:t>
            </a:r>
            <a:r>
              <a:rPr lang="fi-FI" sz="4000" dirty="0"/>
              <a:t> is </a:t>
            </a:r>
            <a:r>
              <a:rPr lang="fi-FI" sz="4000" dirty="0" err="1"/>
              <a:t>not</a:t>
            </a:r>
            <a:r>
              <a:rPr lang="fi-FI" sz="4000" dirty="0"/>
              <a:t> </a:t>
            </a:r>
            <a:r>
              <a:rPr lang="fi-FI" sz="4000" dirty="0" err="1"/>
              <a:t>coherent</a:t>
            </a:r>
            <a:r>
              <a:rPr lang="fi-FI" sz="4000" dirty="0"/>
              <a:t> </a:t>
            </a:r>
            <a:r>
              <a:rPr lang="fi-FI" sz="4000" dirty="0" err="1"/>
              <a:t>because</a:t>
            </a:r>
            <a:r>
              <a:rPr lang="fi-FI" sz="4000" dirty="0"/>
              <a:t> some </a:t>
            </a:r>
            <a:r>
              <a:rPr lang="fi-FI" sz="4000" dirty="0" err="1"/>
              <a:t>manufacturers</a:t>
            </a:r>
            <a:r>
              <a:rPr lang="fi-FI" sz="4000" dirty="0"/>
              <a:t> </a:t>
            </a:r>
            <a:r>
              <a:rPr lang="fi-FI" sz="4000" dirty="0" err="1"/>
              <a:t>use</a:t>
            </a:r>
            <a:r>
              <a:rPr lang="fi-FI" sz="4000" dirty="0"/>
              <a:t> </a:t>
            </a:r>
            <a:r>
              <a:rPr lang="fi-FI" sz="4000" dirty="0" err="1"/>
              <a:t>different</a:t>
            </a:r>
            <a:r>
              <a:rPr lang="fi-FI" sz="4000" dirty="0"/>
              <a:t> </a:t>
            </a:r>
            <a:r>
              <a:rPr lang="fi-FI" sz="4000" dirty="0" err="1"/>
              <a:t>namings</a:t>
            </a:r>
            <a:r>
              <a:rPr lang="fi-FI" sz="40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528" y="2348880"/>
            <a:ext cx="7992888" cy="193899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 err="1"/>
              <a:t>Also</a:t>
            </a:r>
            <a:r>
              <a:rPr lang="fi-FI" sz="4000" dirty="0"/>
              <a:t> </a:t>
            </a:r>
            <a:r>
              <a:rPr lang="fi-FI" sz="4000" dirty="0" err="1"/>
              <a:t>the</a:t>
            </a:r>
            <a:r>
              <a:rPr lang="fi-FI" sz="4000" dirty="0"/>
              <a:t> data </a:t>
            </a:r>
            <a:r>
              <a:rPr lang="fi-FI" sz="4000" dirty="0" err="1"/>
              <a:t>memory</a:t>
            </a:r>
            <a:r>
              <a:rPr lang="fi-FI" sz="4000" dirty="0"/>
              <a:t> </a:t>
            </a:r>
            <a:r>
              <a:rPr lang="fi-FI" sz="4000" dirty="0" err="1"/>
              <a:t>achitecture</a:t>
            </a:r>
            <a:r>
              <a:rPr lang="fi-FI" sz="4000" dirty="0"/>
              <a:t> </a:t>
            </a:r>
            <a:r>
              <a:rPr lang="fi-FI" sz="4000" dirty="0" err="1"/>
              <a:t>varies</a:t>
            </a:r>
            <a:r>
              <a:rPr lang="fi-FI" sz="4000" dirty="0"/>
              <a:t> </a:t>
            </a:r>
            <a:r>
              <a:rPr lang="fi-FI" sz="4000" dirty="0" err="1"/>
              <a:t>from</a:t>
            </a:r>
            <a:r>
              <a:rPr lang="fi-FI" sz="4000" dirty="0"/>
              <a:t> </a:t>
            </a:r>
            <a:r>
              <a:rPr lang="fi-FI" sz="4000" dirty="0" err="1"/>
              <a:t>manufacturer</a:t>
            </a:r>
            <a:r>
              <a:rPr lang="fi-FI" sz="4000" dirty="0"/>
              <a:t> to </a:t>
            </a:r>
            <a:r>
              <a:rPr lang="fi-FI" sz="4000" dirty="0" err="1"/>
              <a:t>manufacturer</a:t>
            </a:r>
            <a:r>
              <a:rPr lang="fi-FI" sz="4000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4730368"/>
            <a:ext cx="7992888" cy="13234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/>
              <a:t>And data and </a:t>
            </a:r>
            <a:r>
              <a:rPr lang="fi-FI" sz="4000" dirty="0" err="1"/>
              <a:t>program</a:t>
            </a:r>
            <a:r>
              <a:rPr lang="fi-FI" sz="4000" dirty="0"/>
              <a:t> </a:t>
            </a:r>
            <a:r>
              <a:rPr lang="fi-FI" sz="4000" dirty="0" err="1"/>
              <a:t>memories</a:t>
            </a:r>
            <a:r>
              <a:rPr lang="fi-FI" sz="4000" dirty="0"/>
              <a:t> </a:t>
            </a:r>
            <a:r>
              <a:rPr lang="fi-FI" sz="4000" dirty="0" err="1"/>
              <a:t>are</a:t>
            </a:r>
            <a:r>
              <a:rPr lang="fi-FI" sz="4000" dirty="0"/>
              <a:t> </a:t>
            </a:r>
            <a:r>
              <a:rPr lang="fi-FI" sz="4000" dirty="0" err="1"/>
              <a:t>not</a:t>
            </a:r>
            <a:r>
              <a:rPr lang="fi-FI" sz="4000" dirty="0"/>
              <a:t> </a:t>
            </a:r>
            <a:r>
              <a:rPr lang="fi-FI" sz="4000" dirty="0" err="1"/>
              <a:t>always</a:t>
            </a:r>
            <a:r>
              <a:rPr lang="fi-FI" sz="4000" dirty="0"/>
              <a:t> </a:t>
            </a:r>
            <a:r>
              <a:rPr lang="fi-FI" sz="4000" dirty="0" err="1"/>
              <a:t>separated</a:t>
            </a:r>
            <a:r>
              <a:rPr lang="fi-FI" sz="4000" dirty="0"/>
              <a:t> etc...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16632"/>
            <a:ext cx="8892480" cy="193899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 err="1"/>
              <a:t>The</a:t>
            </a:r>
            <a:r>
              <a:rPr lang="fi-FI" sz="4000" dirty="0"/>
              <a:t> </a:t>
            </a:r>
            <a:r>
              <a:rPr lang="fi-FI" sz="4000" dirty="0" err="1"/>
              <a:t>begining</a:t>
            </a:r>
            <a:r>
              <a:rPr lang="fi-FI" sz="4000" dirty="0"/>
              <a:t> of data </a:t>
            </a:r>
            <a:r>
              <a:rPr lang="fi-FI" sz="4000" dirty="0" err="1"/>
              <a:t>memory</a:t>
            </a:r>
            <a:r>
              <a:rPr lang="fi-FI" sz="4000" dirty="0"/>
              <a:t> </a:t>
            </a:r>
            <a:r>
              <a:rPr lang="fi-FI" sz="4000" dirty="0" err="1"/>
              <a:t>usually</a:t>
            </a:r>
            <a:r>
              <a:rPr lang="fi-FI" sz="4000" dirty="0"/>
              <a:t> </a:t>
            </a:r>
            <a:r>
              <a:rPr lang="fi-FI" sz="4000" dirty="0" err="1"/>
              <a:t>controls</a:t>
            </a:r>
            <a:r>
              <a:rPr lang="fi-FI" sz="4000" dirty="0"/>
              <a:t> </a:t>
            </a:r>
            <a:r>
              <a:rPr lang="fi-FI" sz="4000" dirty="0" err="1"/>
              <a:t>the</a:t>
            </a:r>
            <a:r>
              <a:rPr lang="fi-FI" sz="4000" dirty="0"/>
              <a:t> </a:t>
            </a:r>
            <a:r>
              <a:rPr lang="fi-FI" sz="4000" dirty="0" err="1"/>
              <a:t>processors</a:t>
            </a:r>
            <a:r>
              <a:rPr lang="fi-FI" sz="4000" dirty="0"/>
              <a:t> main </a:t>
            </a:r>
            <a:r>
              <a:rPr lang="fi-FI" sz="4000" dirty="0" err="1"/>
              <a:t>functionality</a:t>
            </a:r>
            <a:r>
              <a:rPr lang="fi-FI" sz="4000" dirty="0"/>
              <a:t> (input/output, </a:t>
            </a:r>
            <a:r>
              <a:rPr lang="fi-FI" sz="4000" dirty="0" err="1"/>
              <a:t>clock</a:t>
            </a:r>
            <a:r>
              <a:rPr lang="fi-FI" sz="4000" dirty="0"/>
              <a:t> </a:t>
            </a:r>
            <a:r>
              <a:rPr lang="fi-FI" sz="4000" dirty="0" err="1"/>
              <a:t>source</a:t>
            </a:r>
            <a:r>
              <a:rPr lang="fi-FI" sz="4000" dirty="0"/>
              <a:t>, </a:t>
            </a:r>
            <a:r>
              <a:rPr lang="fi-FI" sz="4000" dirty="0" err="1"/>
              <a:t>timer</a:t>
            </a:r>
            <a:r>
              <a:rPr lang="fi-FI" sz="4000" dirty="0"/>
              <a:t> ...) </a:t>
            </a:r>
          </a:p>
        </p:txBody>
      </p:sp>
      <p:sp>
        <p:nvSpPr>
          <p:cNvPr id="3" name="Rectangle 2"/>
          <p:cNvSpPr/>
          <p:nvPr/>
        </p:nvSpPr>
        <p:spPr>
          <a:xfrm>
            <a:off x="7524328" y="2578264"/>
            <a:ext cx="1296144" cy="36700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6" name="Right Arrow 5"/>
          <p:cNvSpPr/>
          <p:nvPr/>
        </p:nvSpPr>
        <p:spPr>
          <a:xfrm>
            <a:off x="6228184" y="2636912"/>
            <a:ext cx="1224136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TextBox 15"/>
          <p:cNvSpPr txBox="1"/>
          <p:nvPr/>
        </p:nvSpPr>
        <p:spPr>
          <a:xfrm>
            <a:off x="0" y="2492896"/>
            <a:ext cx="5940152" cy="107721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Data segment reserved for processor control registers...</a:t>
            </a:r>
          </a:p>
        </p:txBody>
      </p:sp>
      <p:sp>
        <p:nvSpPr>
          <p:cNvPr id="17" name="Right Arrow 16"/>
          <p:cNvSpPr/>
          <p:nvPr/>
        </p:nvSpPr>
        <p:spPr>
          <a:xfrm>
            <a:off x="6228184" y="3935958"/>
            <a:ext cx="1224136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TextBox 17"/>
          <p:cNvSpPr txBox="1"/>
          <p:nvPr/>
        </p:nvSpPr>
        <p:spPr>
          <a:xfrm>
            <a:off x="72008" y="3791942"/>
            <a:ext cx="5724128" cy="107721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3200" dirty="0"/>
              <a:t>User data </a:t>
            </a:r>
            <a:r>
              <a:rPr lang="fi-FI" sz="3200" dirty="0" err="1"/>
              <a:t>usually</a:t>
            </a:r>
            <a:r>
              <a:rPr lang="fi-FI" sz="3200" dirty="0"/>
              <a:t> </a:t>
            </a:r>
            <a:r>
              <a:rPr lang="fi-FI" sz="3200" dirty="0" err="1"/>
              <a:t>comes</a:t>
            </a:r>
            <a:r>
              <a:rPr lang="fi-FI" sz="3200" dirty="0"/>
              <a:t> in </a:t>
            </a:r>
            <a:r>
              <a:rPr lang="fi-FI" sz="3200" dirty="0" err="1"/>
              <a:t>this</a:t>
            </a:r>
            <a:r>
              <a:rPr lang="fi-FI" sz="3200" dirty="0"/>
              <a:t> </a:t>
            </a:r>
            <a:r>
              <a:rPr lang="fi-FI" sz="3200" dirty="0" err="1"/>
              <a:t>segment</a:t>
            </a:r>
            <a:r>
              <a:rPr lang="fi-FI" sz="3200" dirty="0"/>
              <a:t> (</a:t>
            </a:r>
            <a:r>
              <a:rPr lang="fi-FI" sz="3200" dirty="0" err="1"/>
              <a:t>program</a:t>
            </a:r>
            <a:r>
              <a:rPr lang="fi-FI" sz="3200" dirty="0"/>
              <a:t> </a:t>
            </a:r>
            <a:r>
              <a:rPr lang="fi-FI" sz="3200" dirty="0" err="1"/>
              <a:t>variables</a:t>
            </a:r>
            <a:r>
              <a:rPr lang="fi-FI" sz="3200" dirty="0"/>
              <a:t>)... 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228184" y="5376118"/>
            <a:ext cx="1224136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TextBox 19"/>
          <p:cNvSpPr txBox="1"/>
          <p:nvPr/>
        </p:nvSpPr>
        <p:spPr>
          <a:xfrm>
            <a:off x="0" y="5304110"/>
            <a:ext cx="5724128" cy="107721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3200" dirty="0"/>
              <a:t>End of the data-</a:t>
            </a:r>
            <a:r>
              <a:rPr lang="fi-FI" sz="3200" dirty="0" err="1"/>
              <a:t>memory</a:t>
            </a:r>
            <a:r>
              <a:rPr lang="fi-FI" sz="3200" dirty="0"/>
              <a:t> </a:t>
            </a:r>
            <a:r>
              <a:rPr lang="fi-FI" sz="3200" dirty="0" err="1"/>
              <a:t>usually</a:t>
            </a:r>
            <a:r>
              <a:rPr lang="fi-FI" sz="3200" dirty="0"/>
              <a:t> </a:t>
            </a:r>
            <a:r>
              <a:rPr lang="fi-FI" sz="3200" dirty="0" err="1"/>
              <a:t>works</a:t>
            </a:r>
            <a:r>
              <a:rPr lang="fi-FI" sz="3200" dirty="0"/>
              <a:t> as </a:t>
            </a:r>
            <a:r>
              <a:rPr lang="fi-FI" sz="3200" dirty="0" err="1"/>
              <a:t>stack</a:t>
            </a:r>
            <a:r>
              <a:rPr lang="fi-FI" sz="3200" dirty="0"/>
              <a:t> </a:t>
            </a:r>
            <a:r>
              <a:rPr lang="fi-FI" sz="3200" dirty="0" err="1"/>
              <a:t>memory</a:t>
            </a:r>
            <a:r>
              <a:rPr lang="fi-FI" sz="3200" dirty="0"/>
              <a:t>.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7524328" y="3429000"/>
            <a:ext cx="129614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524328" y="5013176"/>
            <a:ext cx="129614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00166" y="1570818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4" name="Trapezoid 3"/>
          <p:cNvSpPr/>
          <p:nvPr/>
        </p:nvSpPr>
        <p:spPr>
          <a:xfrm flipV="1">
            <a:off x="3000364" y="1570818"/>
            <a:ext cx="2714644" cy="1071570"/>
          </a:xfrm>
          <a:prstGeom prst="trapezoi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5" name="Straight Arrow Connector 4"/>
          <p:cNvCxnSpPr>
            <a:cxnSpLocks/>
            <a:endCxn id="3" idx="2"/>
          </p:cNvCxnSpPr>
          <p:nvPr/>
        </p:nvCxnSpPr>
        <p:spPr>
          <a:xfrm rot="5400000" flipH="1" flipV="1">
            <a:off x="1821637" y="2892421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071670" y="3142454"/>
            <a:ext cx="22860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cxnSpLocks/>
            <a:stCxn id="4" idx="0"/>
          </p:cNvCxnSpPr>
          <p:nvPr/>
        </p:nvCxnSpPr>
        <p:spPr>
          <a:xfrm rot="5400000">
            <a:off x="4107653" y="2892421"/>
            <a:ext cx="5000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785918" y="114298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cxnSp>
        <p:nvCxnSpPr>
          <p:cNvPr id="9" name="Straight Arrow Connector 8"/>
          <p:cNvCxnSpPr>
            <a:cxnSpLocks/>
            <a:stCxn id="3" idx="3"/>
            <a:endCxn id="4" idx="1"/>
          </p:cNvCxnSpPr>
          <p:nvPr/>
        </p:nvCxnSpPr>
        <p:spPr>
          <a:xfrm>
            <a:off x="2643174" y="2106603"/>
            <a:ext cx="49113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072198" y="1570818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cxnSp>
        <p:nvCxnSpPr>
          <p:cNvPr id="11" name="Straight Arrow Connector 10"/>
          <p:cNvCxnSpPr/>
          <p:nvPr/>
        </p:nvCxnSpPr>
        <p:spPr>
          <a:xfrm rot="10800000">
            <a:off x="5572132" y="2070884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357950" y="1220916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571604" y="1792420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10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143636" y="1785926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20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85786" y="285728"/>
            <a:ext cx="7572428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Example: adding ( A + B )</a:t>
            </a:r>
          </a:p>
        </p:txBody>
      </p:sp>
      <p:sp>
        <p:nvSpPr>
          <p:cNvPr id="30" name="Plus 29"/>
          <p:cNvSpPr/>
          <p:nvPr/>
        </p:nvSpPr>
        <p:spPr>
          <a:xfrm>
            <a:off x="3786182" y="1643050"/>
            <a:ext cx="1071570" cy="928694"/>
          </a:xfrm>
          <a:prstGeom prst="mathPl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Rectangle 30"/>
          <p:cNvSpPr/>
          <p:nvPr/>
        </p:nvSpPr>
        <p:spPr>
          <a:xfrm>
            <a:off x="1571604" y="4856966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2" name="Trapezoid 31"/>
          <p:cNvSpPr/>
          <p:nvPr/>
        </p:nvSpPr>
        <p:spPr>
          <a:xfrm flipV="1">
            <a:off x="3071802" y="4856966"/>
            <a:ext cx="2714644" cy="1071570"/>
          </a:xfrm>
          <a:prstGeom prst="trapezoi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33" name="Straight Arrow Connector 32"/>
          <p:cNvCxnSpPr>
            <a:cxnSpLocks/>
            <a:endCxn id="31" idx="2"/>
          </p:cNvCxnSpPr>
          <p:nvPr/>
        </p:nvCxnSpPr>
        <p:spPr>
          <a:xfrm rot="5400000" flipH="1" flipV="1">
            <a:off x="1893075" y="6178569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143108" y="6428602"/>
            <a:ext cx="22860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cxnSpLocks/>
            <a:stCxn id="32" idx="0"/>
          </p:cNvCxnSpPr>
          <p:nvPr/>
        </p:nvCxnSpPr>
        <p:spPr>
          <a:xfrm rot="5400000">
            <a:off x="4179091" y="6178569"/>
            <a:ext cx="5000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857356" y="4429132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cxnSp>
        <p:nvCxnSpPr>
          <p:cNvPr id="37" name="Straight Arrow Connector 36"/>
          <p:cNvCxnSpPr>
            <a:cxnSpLocks/>
            <a:stCxn id="31" idx="3"/>
            <a:endCxn id="32" idx="1"/>
          </p:cNvCxnSpPr>
          <p:nvPr/>
        </p:nvCxnSpPr>
        <p:spPr>
          <a:xfrm>
            <a:off x="2714612" y="5392751"/>
            <a:ext cx="49113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6143636" y="4856966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cxnSp>
        <p:nvCxnSpPr>
          <p:cNvPr id="39" name="Straight Arrow Connector 38"/>
          <p:cNvCxnSpPr/>
          <p:nvPr/>
        </p:nvCxnSpPr>
        <p:spPr>
          <a:xfrm rot="10800000">
            <a:off x="5643570" y="5357032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429388" y="450706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643042" y="5078568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30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215074" y="5072074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i-FI" sz="4000" dirty="0"/>
          </a:p>
        </p:txBody>
      </p:sp>
      <p:sp>
        <p:nvSpPr>
          <p:cNvPr id="44" name="Curved Left Arrow 43"/>
          <p:cNvSpPr/>
          <p:nvPr/>
        </p:nvSpPr>
        <p:spPr>
          <a:xfrm>
            <a:off x="7643834" y="2643182"/>
            <a:ext cx="1143008" cy="228601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143504" y="3292618"/>
            <a:ext cx="3286148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Program step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00166" y="1570818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Trapezoid 2"/>
          <p:cNvSpPr/>
          <p:nvPr/>
        </p:nvSpPr>
        <p:spPr>
          <a:xfrm flipV="1">
            <a:off x="3000364" y="1570818"/>
            <a:ext cx="2714644" cy="1071570"/>
          </a:xfrm>
          <a:prstGeom prst="trapezoi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4" name="Straight Arrow Connector 3"/>
          <p:cNvCxnSpPr>
            <a:endCxn id="2" idx="2"/>
          </p:cNvCxnSpPr>
          <p:nvPr/>
        </p:nvCxnSpPr>
        <p:spPr>
          <a:xfrm rot="5400000" flipH="1" flipV="1">
            <a:off x="1821637" y="2892421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2071670" y="3142454"/>
            <a:ext cx="22860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stCxn id="3" idx="0"/>
          </p:cNvCxnSpPr>
          <p:nvPr/>
        </p:nvCxnSpPr>
        <p:spPr>
          <a:xfrm rot="5400000">
            <a:off x="4107653" y="2892421"/>
            <a:ext cx="5000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785918" y="114298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cxnSp>
        <p:nvCxnSpPr>
          <p:cNvPr id="8" name="Straight Arrow Connector 7"/>
          <p:cNvCxnSpPr>
            <a:stCxn id="2" idx="3"/>
            <a:endCxn id="3" idx="1"/>
          </p:cNvCxnSpPr>
          <p:nvPr/>
        </p:nvCxnSpPr>
        <p:spPr>
          <a:xfrm>
            <a:off x="2643174" y="2106603"/>
            <a:ext cx="49113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072198" y="1570818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cxnSp>
        <p:nvCxnSpPr>
          <p:cNvPr id="10" name="Straight Arrow Connector 9"/>
          <p:cNvCxnSpPr/>
          <p:nvPr/>
        </p:nvCxnSpPr>
        <p:spPr>
          <a:xfrm rot="10800000">
            <a:off x="5572132" y="2070884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357950" y="1220916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71604" y="1792420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10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43636" y="1785926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20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28728" y="285728"/>
            <a:ext cx="6429420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i-FI" sz="4000" dirty="0" err="1"/>
              <a:t>Example</a:t>
            </a:r>
            <a:r>
              <a:rPr lang="fi-FI" sz="4000" dirty="0"/>
              <a:t>: </a:t>
            </a:r>
            <a:r>
              <a:rPr lang="fi-FI" sz="4000" dirty="0" err="1"/>
              <a:t>equal</a:t>
            </a:r>
            <a:r>
              <a:rPr lang="fi-FI" sz="4000" dirty="0"/>
              <a:t> ( A = B 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571604" y="4856966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7" name="Trapezoid 16"/>
          <p:cNvSpPr/>
          <p:nvPr/>
        </p:nvSpPr>
        <p:spPr>
          <a:xfrm flipV="1">
            <a:off x="3071802" y="4856966"/>
            <a:ext cx="2714644" cy="1071570"/>
          </a:xfrm>
          <a:prstGeom prst="trapezoi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8" name="Straight Arrow Connector 17"/>
          <p:cNvCxnSpPr>
            <a:endCxn id="16" idx="2"/>
          </p:cNvCxnSpPr>
          <p:nvPr/>
        </p:nvCxnSpPr>
        <p:spPr>
          <a:xfrm rot="5400000" flipH="1" flipV="1">
            <a:off x="1893075" y="6178569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143108" y="6428602"/>
            <a:ext cx="22860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7" idx="0"/>
          </p:cNvCxnSpPr>
          <p:nvPr/>
        </p:nvCxnSpPr>
        <p:spPr>
          <a:xfrm rot="5400000">
            <a:off x="4179091" y="6178569"/>
            <a:ext cx="5000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857356" y="4429132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cxnSp>
        <p:nvCxnSpPr>
          <p:cNvPr id="22" name="Straight Arrow Connector 21"/>
          <p:cNvCxnSpPr>
            <a:stCxn id="16" idx="3"/>
            <a:endCxn id="17" idx="1"/>
          </p:cNvCxnSpPr>
          <p:nvPr/>
        </p:nvCxnSpPr>
        <p:spPr>
          <a:xfrm>
            <a:off x="2714612" y="5392751"/>
            <a:ext cx="49113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143636" y="4856966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cxnSp>
        <p:nvCxnSpPr>
          <p:cNvPr id="24" name="Straight Arrow Connector 23"/>
          <p:cNvCxnSpPr/>
          <p:nvPr/>
        </p:nvCxnSpPr>
        <p:spPr>
          <a:xfrm rot="10800000">
            <a:off x="5643570" y="5357032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429388" y="450706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43042" y="5078568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15074" y="5072074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i-FI" sz="4000" dirty="0"/>
          </a:p>
        </p:txBody>
      </p:sp>
      <p:sp>
        <p:nvSpPr>
          <p:cNvPr id="28" name="Curved Left Arrow 27"/>
          <p:cNvSpPr/>
          <p:nvPr/>
        </p:nvSpPr>
        <p:spPr>
          <a:xfrm>
            <a:off x="7643834" y="2643182"/>
            <a:ext cx="1143008" cy="228601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43504" y="3292618"/>
            <a:ext cx="3286148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Program step</a:t>
            </a:r>
          </a:p>
        </p:txBody>
      </p:sp>
      <p:sp>
        <p:nvSpPr>
          <p:cNvPr id="30" name="Equal 29"/>
          <p:cNvSpPr/>
          <p:nvPr/>
        </p:nvSpPr>
        <p:spPr>
          <a:xfrm>
            <a:off x="3786182" y="1785926"/>
            <a:ext cx="1071570" cy="571504"/>
          </a:xfrm>
          <a:prstGeom prst="mathEqual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71604" y="2428074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Trapezoid 2"/>
          <p:cNvSpPr/>
          <p:nvPr/>
        </p:nvSpPr>
        <p:spPr>
          <a:xfrm flipV="1">
            <a:off x="3071802" y="2428074"/>
            <a:ext cx="2714644" cy="1071570"/>
          </a:xfrm>
          <a:prstGeom prst="trapezoi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4" name="Straight Arrow Connector 3"/>
          <p:cNvCxnSpPr>
            <a:endCxn id="2" idx="2"/>
          </p:cNvCxnSpPr>
          <p:nvPr/>
        </p:nvCxnSpPr>
        <p:spPr>
          <a:xfrm rot="5400000" flipH="1" flipV="1">
            <a:off x="1893075" y="3749677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2143108" y="3999710"/>
            <a:ext cx="22860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stCxn id="3" idx="0"/>
          </p:cNvCxnSpPr>
          <p:nvPr/>
        </p:nvCxnSpPr>
        <p:spPr>
          <a:xfrm rot="5400000">
            <a:off x="4179091" y="3749677"/>
            <a:ext cx="5000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857356" y="2000240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cxnSp>
        <p:nvCxnSpPr>
          <p:cNvPr id="8" name="Straight Arrow Connector 7"/>
          <p:cNvCxnSpPr>
            <a:stCxn id="2" idx="3"/>
            <a:endCxn id="3" idx="1"/>
          </p:cNvCxnSpPr>
          <p:nvPr/>
        </p:nvCxnSpPr>
        <p:spPr>
          <a:xfrm>
            <a:off x="2714612" y="2963859"/>
            <a:ext cx="49113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143636" y="2428074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cxnSp>
        <p:nvCxnSpPr>
          <p:cNvPr id="10" name="Straight Arrow Connector 9"/>
          <p:cNvCxnSpPr/>
          <p:nvPr/>
        </p:nvCxnSpPr>
        <p:spPr>
          <a:xfrm rot="10800000">
            <a:off x="5643570" y="2928140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429388" y="2078172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43042" y="2649676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5074" y="2643182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i-FI" sz="40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14348" y="285728"/>
            <a:ext cx="7772400" cy="1612901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The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lang="fi-FI" sz="4400" dirty="0" err="1">
                <a:latin typeface="+mj-lt"/>
                <a:ea typeface="+mj-ea"/>
                <a:cs typeface="+mj-cs"/>
              </a:rPr>
              <a:t>logical</a:t>
            </a:r>
            <a:r>
              <a:rPr kumimoji="0" lang="fi-FI" sz="4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result</a:t>
            </a:r>
            <a:r>
              <a:rPr kumimoji="0" lang="fi-FI" sz="4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returns</a:t>
            </a:r>
            <a:r>
              <a:rPr kumimoji="0" lang="fi-FI" sz="4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to 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A.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866748" y="4286256"/>
            <a:ext cx="7772400" cy="2214578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4400" dirty="0">
                <a:latin typeface="+mj-lt"/>
                <a:ea typeface="+mj-ea"/>
                <a:cs typeface="+mj-cs"/>
              </a:rPr>
              <a:t>notice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4400" dirty="0" err="1">
                <a:latin typeface="+mj-lt"/>
                <a:ea typeface="+mj-ea"/>
                <a:cs typeface="+mj-cs"/>
              </a:rPr>
              <a:t>Logical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true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==</a:t>
            </a:r>
            <a:r>
              <a:rPr kumimoji="0" lang="fi-FI" sz="4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endParaRPr lang="fi-FI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Calibri"/>
            </a:endParaRPr>
          </a:p>
          <a:p>
            <a:pPr algn="ctr">
              <a:spcBef>
                <a:spcPct val="0"/>
              </a:spcBef>
              <a:defRPr/>
            </a:pPr>
            <a:r>
              <a:rPr lang="fi-FI" sz="4400" dirty="0" err="1">
                <a:latin typeface="+mj-lt"/>
                <a:ea typeface="+mj-ea"/>
                <a:cs typeface="+mj-cs"/>
              </a:rPr>
              <a:t>Logical</a:t>
            </a:r>
            <a:r>
              <a:rPr lang="fi-FI" sz="4400" dirty="0"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false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==</a:t>
            </a:r>
            <a:r>
              <a:rPr kumimoji="0" lang="fi-FI" sz="4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0</a:t>
            </a:r>
            <a:r>
              <a:rPr lang="fi-FI" sz="4400" dirty="0">
                <a:latin typeface="+mj-lt"/>
                <a:ea typeface="+mj-ea"/>
                <a:cs typeface="+mj-cs"/>
              </a:rPr>
              <a:t> </a:t>
            </a:r>
            <a:endParaRPr lang="fi-FI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86182" y="2578238"/>
            <a:ext cx="1214446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ALU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23528" y="0"/>
            <a:ext cx="8568952" cy="6597352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Program-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memory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4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Because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we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are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lazy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we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do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not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want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to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press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buttons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all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time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4400" dirty="0">
                <a:latin typeface="+mj-lt"/>
                <a:ea typeface="+mj-ea"/>
                <a:cs typeface="+mj-cs"/>
              </a:rPr>
              <a:t>So </a:t>
            </a:r>
            <a:r>
              <a:rPr lang="fi-FI" sz="4400" dirty="0" err="1">
                <a:latin typeface="+mj-lt"/>
                <a:ea typeface="+mj-ea"/>
                <a:cs typeface="+mj-cs"/>
              </a:rPr>
              <a:t>we</a:t>
            </a:r>
            <a:r>
              <a:rPr lang="fi-FI" sz="4400" dirty="0">
                <a:latin typeface="+mj-lt"/>
                <a:ea typeface="+mj-ea"/>
                <a:cs typeface="+mj-cs"/>
              </a:rPr>
              <a:t> </a:t>
            </a:r>
            <a:r>
              <a:rPr lang="fi-FI" sz="4400" dirty="0" err="1">
                <a:latin typeface="+mj-lt"/>
                <a:ea typeface="+mj-ea"/>
                <a:cs typeface="+mj-cs"/>
              </a:rPr>
              <a:t>can</a:t>
            </a:r>
            <a:r>
              <a:rPr lang="fi-FI" sz="4400" dirty="0">
                <a:latin typeface="+mj-lt"/>
                <a:ea typeface="+mj-ea"/>
                <a:cs typeface="+mj-cs"/>
              </a:rPr>
              <a:t> </a:t>
            </a:r>
            <a:r>
              <a:rPr lang="fi-FI" sz="4400" dirty="0" err="1">
                <a:latin typeface="+mj-lt"/>
                <a:ea typeface="+mj-ea"/>
                <a:cs typeface="+mj-cs"/>
              </a:rPr>
              <a:t>program</a:t>
            </a:r>
            <a:r>
              <a:rPr lang="fi-FI" sz="4400" dirty="0">
                <a:latin typeface="+mj-lt"/>
                <a:ea typeface="+mj-ea"/>
                <a:cs typeface="+mj-cs"/>
              </a:rPr>
              <a:t> </a:t>
            </a:r>
            <a:r>
              <a:rPr lang="fi-FI" sz="4400" dirty="0" err="1">
                <a:latin typeface="+mj-lt"/>
                <a:ea typeface="+mj-ea"/>
                <a:cs typeface="+mj-cs"/>
              </a:rPr>
              <a:t>our</a:t>
            </a:r>
            <a:r>
              <a:rPr lang="fi-FI" sz="4400" dirty="0">
                <a:latin typeface="+mj-lt"/>
                <a:ea typeface="+mj-ea"/>
                <a:cs typeface="+mj-cs"/>
              </a:rPr>
              <a:t> </a:t>
            </a:r>
            <a:r>
              <a:rPr lang="fi-FI" sz="4400" dirty="0" err="1">
                <a:latin typeface="+mj-lt"/>
                <a:ea typeface="+mj-ea"/>
                <a:cs typeface="+mj-cs"/>
              </a:rPr>
              <a:t>cmputer</a:t>
            </a:r>
            <a:r>
              <a:rPr lang="fi-FI" sz="4400" dirty="0">
                <a:latin typeface="+mj-lt"/>
                <a:ea typeface="+mj-ea"/>
                <a:cs typeface="+mj-cs"/>
              </a:rPr>
              <a:t> to </a:t>
            </a:r>
            <a:r>
              <a:rPr lang="fi-FI" sz="4400" dirty="0" err="1">
                <a:latin typeface="+mj-lt"/>
                <a:ea typeface="+mj-ea"/>
                <a:cs typeface="+mj-cs"/>
              </a:rPr>
              <a:t>do</a:t>
            </a:r>
            <a:r>
              <a:rPr lang="fi-FI" sz="4400" dirty="0">
                <a:latin typeface="+mj-lt"/>
                <a:ea typeface="+mj-ea"/>
                <a:cs typeface="+mj-cs"/>
              </a:rPr>
              <a:t> </a:t>
            </a:r>
            <a:r>
              <a:rPr lang="fi-FI" sz="4400" dirty="0" err="1">
                <a:latin typeface="+mj-lt"/>
                <a:ea typeface="+mj-ea"/>
                <a:cs typeface="+mj-cs"/>
              </a:rPr>
              <a:t>things</a:t>
            </a:r>
            <a:r>
              <a:rPr lang="fi-FI" sz="4400" dirty="0">
                <a:latin typeface="+mj-lt"/>
                <a:ea typeface="+mj-ea"/>
                <a:cs typeface="+mj-cs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4400" dirty="0"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After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reset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we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always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start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at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memory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fi-FI" sz="4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location</a:t>
            </a: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0.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771800" y="785794"/>
            <a:ext cx="41764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4000" dirty="0"/>
              <a:t>set number 5 to A</a:t>
            </a:r>
          </a:p>
          <a:p>
            <a:r>
              <a:rPr lang="fi-FI" sz="4000" dirty="0"/>
              <a:t>set number 6 to B</a:t>
            </a:r>
          </a:p>
          <a:p>
            <a:r>
              <a:rPr lang="fi-FI" sz="4000" dirty="0"/>
              <a:t>multiply A and B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49308" y="785795"/>
            <a:ext cx="7143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i-FI" sz="4000" dirty="0"/>
              <a:t>0</a:t>
            </a:r>
          </a:p>
          <a:p>
            <a:pPr algn="r"/>
            <a:r>
              <a:rPr lang="fi-FI" sz="4000" dirty="0"/>
              <a:t>1</a:t>
            </a:r>
          </a:p>
          <a:p>
            <a:pPr algn="r"/>
            <a:r>
              <a:rPr lang="fi-FI" sz="4000" dirty="0"/>
              <a:t>2</a:t>
            </a:r>
          </a:p>
          <a:p>
            <a:pPr algn="r"/>
            <a:r>
              <a:rPr lang="fi-FI" sz="4000" dirty="0"/>
              <a:t>...</a:t>
            </a:r>
          </a:p>
        </p:txBody>
      </p:sp>
      <p:sp>
        <p:nvSpPr>
          <p:cNvPr id="4" name="Rectangle 3"/>
          <p:cNvSpPr/>
          <p:nvPr/>
        </p:nvSpPr>
        <p:spPr>
          <a:xfrm>
            <a:off x="1979712" y="3136754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5" name="Trapezoid 4"/>
          <p:cNvSpPr/>
          <p:nvPr/>
        </p:nvSpPr>
        <p:spPr>
          <a:xfrm flipV="1">
            <a:off x="3479910" y="3136754"/>
            <a:ext cx="2714644" cy="1071570"/>
          </a:xfrm>
          <a:prstGeom prst="trapezoi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6" name="Straight Arrow Connector 5"/>
          <p:cNvCxnSpPr>
            <a:endCxn id="4" idx="2"/>
          </p:cNvCxnSpPr>
          <p:nvPr/>
        </p:nvCxnSpPr>
        <p:spPr>
          <a:xfrm rot="5400000" flipH="1" flipV="1">
            <a:off x="2301183" y="4458357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551216" y="4708390"/>
            <a:ext cx="22860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5" idx="0"/>
          </p:cNvCxnSpPr>
          <p:nvPr/>
        </p:nvCxnSpPr>
        <p:spPr>
          <a:xfrm rot="5400000">
            <a:off x="4587199" y="4458357"/>
            <a:ext cx="5000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65464" y="2708920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cxnSp>
        <p:nvCxnSpPr>
          <p:cNvPr id="10" name="Straight Arrow Connector 9"/>
          <p:cNvCxnSpPr>
            <a:stCxn id="4" idx="3"/>
            <a:endCxn id="5" idx="1"/>
          </p:cNvCxnSpPr>
          <p:nvPr/>
        </p:nvCxnSpPr>
        <p:spPr>
          <a:xfrm>
            <a:off x="3122720" y="3672539"/>
            <a:ext cx="49113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551744" y="3136754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cxnSp>
        <p:nvCxnSpPr>
          <p:cNvPr id="12" name="Straight Arrow Connector 11"/>
          <p:cNvCxnSpPr/>
          <p:nvPr/>
        </p:nvCxnSpPr>
        <p:spPr>
          <a:xfrm rot="10800000">
            <a:off x="6051678" y="3636820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837496" y="2786852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51150" y="3358356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3182" y="3351862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94290" y="3286918"/>
            <a:ext cx="1214446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A*B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979712" y="5168938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0" name="Trapezoid 19"/>
          <p:cNvSpPr/>
          <p:nvPr/>
        </p:nvSpPr>
        <p:spPr>
          <a:xfrm flipV="1">
            <a:off x="3479910" y="5168938"/>
            <a:ext cx="2714644" cy="1071570"/>
          </a:xfrm>
          <a:prstGeom prst="trapezoi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21" name="Straight Arrow Connector 20"/>
          <p:cNvCxnSpPr>
            <a:endCxn id="19" idx="2"/>
          </p:cNvCxnSpPr>
          <p:nvPr/>
        </p:nvCxnSpPr>
        <p:spPr>
          <a:xfrm rot="5400000" flipH="1" flipV="1">
            <a:off x="2301183" y="6490541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551216" y="6740574"/>
            <a:ext cx="22860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20" idx="0"/>
          </p:cNvCxnSpPr>
          <p:nvPr/>
        </p:nvCxnSpPr>
        <p:spPr>
          <a:xfrm rot="5400000">
            <a:off x="4587199" y="6490541"/>
            <a:ext cx="5000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9" idx="3"/>
            <a:endCxn id="20" idx="1"/>
          </p:cNvCxnSpPr>
          <p:nvPr/>
        </p:nvCxnSpPr>
        <p:spPr>
          <a:xfrm>
            <a:off x="3122720" y="5704723"/>
            <a:ext cx="49113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6551744" y="5168938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cxnSp>
        <p:nvCxnSpPr>
          <p:cNvPr id="26" name="Straight Arrow Connector 25"/>
          <p:cNvCxnSpPr/>
          <p:nvPr/>
        </p:nvCxnSpPr>
        <p:spPr>
          <a:xfrm rot="10800000">
            <a:off x="6051678" y="5669004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837496" y="4819036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51150" y="5390540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30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623182" y="5384046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i-FI" sz="4000" dirty="0"/>
          </a:p>
        </p:txBody>
      </p:sp>
      <p:sp>
        <p:nvSpPr>
          <p:cNvPr id="30" name="TextBox 29"/>
          <p:cNvSpPr txBox="1"/>
          <p:nvPr/>
        </p:nvSpPr>
        <p:spPr>
          <a:xfrm>
            <a:off x="4194290" y="5319102"/>
            <a:ext cx="1214446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i-FI" sz="4000" dirty="0"/>
          </a:p>
        </p:txBody>
      </p:sp>
      <p:sp>
        <p:nvSpPr>
          <p:cNvPr id="31" name="Curved Left Arrow 30"/>
          <p:cNvSpPr/>
          <p:nvPr/>
        </p:nvSpPr>
        <p:spPr>
          <a:xfrm>
            <a:off x="7749472" y="3501008"/>
            <a:ext cx="1143008" cy="228601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32" name="Bent-Up Arrow 31"/>
          <p:cNvSpPr/>
          <p:nvPr/>
        </p:nvSpPr>
        <p:spPr>
          <a:xfrm rot="10800000">
            <a:off x="1403648" y="332656"/>
            <a:ext cx="1008112" cy="504056"/>
          </a:xfrm>
          <a:prstGeom prst="bentUpArrow">
            <a:avLst>
              <a:gd name="adj1" fmla="val 22408"/>
              <a:gd name="adj2" fmla="val 25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TextBox 32"/>
          <p:cNvSpPr txBox="1"/>
          <p:nvPr/>
        </p:nvSpPr>
        <p:spPr>
          <a:xfrm>
            <a:off x="2448272" y="56818"/>
            <a:ext cx="5724128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i-FI" sz="4000" dirty="0"/>
              <a:t>Program-memory address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3848" y="4880906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Trapezoid 2"/>
          <p:cNvSpPr/>
          <p:nvPr/>
        </p:nvSpPr>
        <p:spPr>
          <a:xfrm flipV="1">
            <a:off x="4704046" y="4880906"/>
            <a:ext cx="2714644" cy="1071570"/>
          </a:xfrm>
          <a:prstGeom prst="trapezoi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4" name="Straight Arrow Connector 3"/>
          <p:cNvCxnSpPr>
            <a:endCxn id="2" idx="2"/>
          </p:cNvCxnSpPr>
          <p:nvPr/>
        </p:nvCxnSpPr>
        <p:spPr>
          <a:xfrm rot="5400000" flipH="1" flipV="1">
            <a:off x="3525319" y="6202509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775352" y="6452542"/>
            <a:ext cx="22860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stCxn id="3" idx="0"/>
          </p:cNvCxnSpPr>
          <p:nvPr/>
        </p:nvCxnSpPr>
        <p:spPr>
          <a:xfrm rot="5400000">
            <a:off x="5811335" y="6202509"/>
            <a:ext cx="5000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489600" y="4453072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cxnSp>
        <p:nvCxnSpPr>
          <p:cNvPr id="8" name="Straight Arrow Connector 7"/>
          <p:cNvCxnSpPr>
            <a:stCxn id="2" idx="3"/>
            <a:endCxn id="3" idx="1"/>
          </p:cNvCxnSpPr>
          <p:nvPr/>
        </p:nvCxnSpPr>
        <p:spPr>
          <a:xfrm>
            <a:off x="4346856" y="5416691"/>
            <a:ext cx="49113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7775880" y="4880906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cxnSp>
        <p:nvCxnSpPr>
          <p:cNvPr id="10" name="Straight Arrow Connector 9"/>
          <p:cNvCxnSpPr/>
          <p:nvPr/>
        </p:nvCxnSpPr>
        <p:spPr>
          <a:xfrm rot="10800000">
            <a:off x="7275814" y="5380972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061632" y="453100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75286" y="5102508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10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47318" y="5096014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fi-FI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5418426" y="5031070"/>
            <a:ext cx="1214446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ALU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27584" y="1052736"/>
            <a:ext cx="2088232" cy="28803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6" name="Bent Arrow 15"/>
          <p:cNvSpPr/>
          <p:nvPr/>
        </p:nvSpPr>
        <p:spPr>
          <a:xfrm rot="5400000">
            <a:off x="1907704" y="2276872"/>
            <a:ext cx="3168352" cy="1152128"/>
          </a:xfrm>
          <a:prstGeom prst="bentArrow">
            <a:avLst>
              <a:gd name="adj1" fmla="val 25000"/>
              <a:gd name="adj2" fmla="val 2723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9512" y="1111384"/>
            <a:ext cx="571504" cy="267765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0</a:t>
            </a:r>
          </a:p>
          <a:p>
            <a:pPr algn="ctr"/>
            <a:r>
              <a:rPr lang="fi-FI" sz="3200" dirty="0"/>
              <a:t>1</a:t>
            </a:r>
          </a:p>
          <a:p>
            <a:pPr algn="ctr"/>
            <a:r>
              <a:rPr lang="fi-FI" sz="3200" dirty="0"/>
              <a:t>2</a:t>
            </a:r>
          </a:p>
          <a:p>
            <a:pPr algn="ctr"/>
            <a:r>
              <a:rPr lang="fi-FI" sz="3200" dirty="0"/>
              <a:t>3</a:t>
            </a:r>
          </a:p>
          <a:p>
            <a:pPr algn="ctr"/>
            <a:r>
              <a:rPr lang="fi-FI" sz="4000" dirty="0"/>
              <a:t>...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99592" y="1124744"/>
            <a:ext cx="1728192" cy="156966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A = 10</a:t>
            </a:r>
          </a:p>
          <a:p>
            <a:pPr algn="ctr"/>
            <a:r>
              <a:rPr lang="fi-FI" sz="3200" dirty="0"/>
              <a:t>B = 12</a:t>
            </a:r>
          </a:p>
          <a:p>
            <a:pPr algn="ctr"/>
            <a:r>
              <a:rPr lang="fi-FI" sz="3200" dirty="0"/>
              <a:t>ADD A,B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7504" y="200834"/>
            <a:ext cx="4104456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program-memory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3848" y="4880906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" name="Trapezoid 2"/>
          <p:cNvSpPr/>
          <p:nvPr/>
        </p:nvSpPr>
        <p:spPr>
          <a:xfrm flipV="1">
            <a:off x="4704046" y="4880906"/>
            <a:ext cx="2714644" cy="1071570"/>
          </a:xfrm>
          <a:prstGeom prst="trapezoi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4" name="Straight Arrow Connector 3"/>
          <p:cNvCxnSpPr>
            <a:endCxn id="2" idx="2"/>
          </p:cNvCxnSpPr>
          <p:nvPr/>
        </p:nvCxnSpPr>
        <p:spPr>
          <a:xfrm rot="5400000" flipH="1" flipV="1">
            <a:off x="3525319" y="6202509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3775352" y="6452542"/>
            <a:ext cx="22860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stCxn id="3" idx="0"/>
          </p:cNvCxnSpPr>
          <p:nvPr/>
        </p:nvCxnSpPr>
        <p:spPr>
          <a:xfrm rot="5400000">
            <a:off x="5811335" y="6202509"/>
            <a:ext cx="50006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489600" y="4437112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</a:t>
            </a:r>
          </a:p>
        </p:txBody>
      </p:sp>
      <p:cxnSp>
        <p:nvCxnSpPr>
          <p:cNvPr id="8" name="Straight Arrow Connector 7"/>
          <p:cNvCxnSpPr>
            <a:stCxn id="2" idx="3"/>
            <a:endCxn id="3" idx="1"/>
          </p:cNvCxnSpPr>
          <p:nvPr/>
        </p:nvCxnSpPr>
        <p:spPr>
          <a:xfrm>
            <a:off x="4346856" y="5416691"/>
            <a:ext cx="49113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7775880" y="4880906"/>
            <a:ext cx="1143008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cxnSp>
        <p:nvCxnSpPr>
          <p:cNvPr id="10" name="Straight Arrow Connector 9"/>
          <p:cNvCxnSpPr/>
          <p:nvPr/>
        </p:nvCxnSpPr>
        <p:spPr>
          <a:xfrm rot="10800000">
            <a:off x="7275814" y="5380972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061632" y="4531004"/>
            <a:ext cx="57150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75286" y="5102508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10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47318" y="5096014"/>
            <a:ext cx="928694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12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18426" y="5031070"/>
            <a:ext cx="1214446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ALU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27584" y="1052736"/>
            <a:ext cx="2088232" cy="28803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6" name="Bent Arrow 15"/>
          <p:cNvSpPr/>
          <p:nvPr/>
        </p:nvSpPr>
        <p:spPr>
          <a:xfrm rot="5400000">
            <a:off x="4572000" y="260648"/>
            <a:ext cx="2808312" cy="5832648"/>
          </a:xfrm>
          <a:prstGeom prst="bentArrow">
            <a:avLst>
              <a:gd name="adj1" fmla="val 9650"/>
              <a:gd name="adj2" fmla="val 19555"/>
              <a:gd name="adj3" fmla="val 25000"/>
              <a:gd name="adj4" fmla="val 451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9512" y="1111384"/>
            <a:ext cx="571504" cy="267765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0</a:t>
            </a:r>
          </a:p>
          <a:p>
            <a:pPr algn="ctr"/>
            <a:r>
              <a:rPr lang="fi-FI" sz="3200" dirty="0"/>
              <a:t>1</a:t>
            </a:r>
          </a:p>
          <a:p>
            <a:pPr algn="ctr"/>
            <a:r>
              <a:rPr lang="fi-FI" sz="3200" dirty="0"/>
              <a:t>2</a:t>
            </a:r>
          </a:p>
          <a:p>
            <a:pPr algn="ctr"/>
            <a:r>
              <a:rPr lang="fi-FI" sz="3200" dirty="0"/>
              <a:t>3</a:t>
            </a:r>
          </a:p>
          <a:p>
            <a:pPr algn="ctr"/>
            <a:r>
              <a:rPr lang="fi-FI" sz="4000" dirty="0"/>
              <a:t>...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99592" y="1124744"/>
            <a:ext cx="1728192" cy="156966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3200" dirty="0"/>
              <a:t>A = 10</a:t>
            </a:r>
          </a:p>
          <a:p>
            <a:pPr algn="ctr"/>
            <a:r>
              <a:rPr lang="fi-FI" sz="3200" dirty="0"/>
              <a:t>B = 12</a:t>
            </a:r>
          </a:p>
          <a:p>
            <a:pPr algn="ctr"/>
            <a:r>
              <a:rPr lang="fi-FI" sz="3200" dirty="0"/>
              <a:t>ADD A,B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7504" y="200834"/>
            <a:ext cx="4248472" cy="7078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i-FI" sz="4000" dirty="0"/>
              <a:t>program-memory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1017</Words>
  <Application>Microsoft Macintosh PowerPoint</Application>
  <PresentationFormat>On-screen Show (4:3)</PresentationFormat>
  <Paragraphs>419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Tahoma</vt:lpstr>
      <vt:lpstr>Office Theme</vt:lpstr>
      <vt:lpstr> The computer works like a pocket calculator that has the capability to perform simple logical operations.  The most improtant part of the computer is the:  ALU (Arithmetic Logical Unit)  </vt:lpstr>
      <vt:lpstr>Here are two register A &amp; B.  and ALU-commands. + , - , *, / , &gt; , &lt;, =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Kuinka tietokone toimii</dc:title>
  <dc:creator>tmu</dc:creator>
  <cp:lastModifiedBy>Ronkka Teemu</cp:lastModifiedBy>
  <cp:revision>248</cp:revision>
  <dcterms:created xsi:type="dcterms:W3CDTF">2011-10-11T07:49:11Z</dcterms:created>
  <dcterms:modified xsi:type="dcterms:W3CDTF">2025-06-03T15:49:04Z</dcterms:modified>
</cp:coreProperties>
</file>